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85" r:id="rId3"/>
    <p:sldId id="289" r:id="rId4"/>
    <p:sldId id="257" r:id="rId5"/>
    <p:sldId id="290" r:id="rId6"/>
    <p:sldId id="265" r:id="rId7"/>
    <p:sldId id="266" r:id="rId8"/>
    <p:sldId id="269" r:id="rId9"/>
    <p:sldId id="288" r:id="rId10"/>
    <p:sldId id="291" r:id="rId11"/>
    <p:sldId id="292" r:id="rId12"/>
    <p:sldId id="271" r:id="rId13"/>
    <p:sldId id="272" r:id="rId14"/>
    <p:sldId id="270" r:id="rId15"/>
    <p:sldId id="262" r:id="rId16"/>
    <p:sldId id="295" r:id="rId17"/>
    <p:sldId id="274" r:id="rId18"/>
    <p:sldId id="261" r:id="rId19"/>
    <p:sldId id="275" r:id="rId20"/>
    <p:sldId id="276" r:id="rId21"/>
    <p:sldId id="296" r:id="rId22"/>
    <p:sldId id="277" r:id="rId23"/>
    <p:sldId id="263" r:id="rId24"/>
    <p:sldId id="293" r:id="rId25"/>
    <p:sldId id="279" r:id="rId26"/>
    <p:sldId id="281" r:id="rId27"/>
    <p:sldId id="282" r:id="rId28"/>
    <p:sldId id="284" r:id="rId29"/>
    <p:sldId id="294" r:id="rId30"/>
    <p:sldId id="264" r:id="rId31"/>
    <p:sldId id="280" r:id="rId32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stem Admin" initials="SA" lastIdx="2" clrIdx="0">
    <p:extLst>
      <p:ext uri="{19B8F6BF-5375-455C-9EA6-DF929625EA0E}">
        <p15:presenceInfo xmlns:p15="http://schemas.microsoft.com/office/powerpoint/2012/main" userId="S::s3consum@thedogpaws.onmicrosoft.com::c338a9ef-2f70-4da9-af3f-3dd694da86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0"/>
    <p:restoredTop sz="95666"/>
  </p:normalViewPr>
  <p:slideViewPr>
    <p:cSldViewPr snapToGrid="0" snapToObjects="1">
      <p:cViewPr varScale="1">
        <p:scale>
          <a:sx n="107" d="100"/>
          <a:sy n="107" d="100"/>
        </p:scale>
        <p:origin x="49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hyperlink" Target="https://www.bluematador.com/blog/kubernetes-deployments-rolling-update-configuration" TargetMode="Externa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5" Type="http://schemas.openxmlformats.org/officeDocument/2006/relationships/hyperlink" Target="https://www.bluematador.com/blog/kubernetes-deployments-rolling-update-configuration" TargetMode="External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48F7A9-80D9-42BE-B791-CD01CBFE488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5AD38BC-217C-40B2-927E-0A4F24EF49FF}">
      <dgm:prSet/>
      <dgm:spPr/>
      <dgm:t>
        <a:bodyPr/>
        <a:lstStyle/>
        <a:p>
          <a:r>
            <a:rPr lang="en-US"/>
            <a:t>Please check the gif picture to see how to K8s will be using Rolling Update</a:t>
          </a:r>
        </a:p>
      </dgm:t>
    </dgm:pt>
    <dgm:pt modelId="{CFE981A3-8C5A-46BE-8815-B80981251290}" type="parTrans" cxnId="{78E526EC-D053-4573-87A6-0EAE748C60A6}">
      <dgm:prSet/>
      <dgm:spPr/>
      <dgm:t>
        <a:bodyPr/>
        <a:lstStyle/>
        <a:p>
          <a:endParaRPr lang="en-US"/>
        </a:p>
      </dgm:t>
    </dgm:pt>
    <dgm:pt modelId="{C24F5BE0-34C2-445D-8886-B4D616B97CA6}" type="sibTrans" cxnId="{78E526EC-D053-4573-87A6-0EAE748C60A6}">
      <dgm:prSet/>
      <dgm:spPr/>
      <dgm:t>
        <a:bodyPr/>
        <a:lstStyle/>
        <a:p>
          <a:endParaRPr lang="en-US"/>
        </a:p>
      </dgm:t>
    </dgm:pt>
    <dgm:pt modelId="{4516C664-7E8B-456C-8E36-52FE82565088}">
      <dgm:prSet/>
      <dgm:spPr/>
      <dgm:t>
        <a:bodyPr/>
        <a:lstStyle/>
        <a:p>
          <a:r>
            <a:rPr lang="en-US" dirty="0"/>
            <a:t>Some specific cases, we need to do more to </a:t>
          </a:r>
          <a:r>
            <a:rPr lang="en-US" b="1" dirty="0">
              <a:solidFill>
                <a:srgbClr val="FF0000"/>
              </a:solidFill>
            </a:rPr>
            <a:t>make sure</a:t>
          </a:r>
          <a:r>
            <a:rPr lang="en-US" dirty="0">
              <a:solidFill>
                <a:srgbClr val="FF0000"/>
              </a:solidFill>
            </a:rPr>
            <a:t> </a:t>
          </a:r>
          <a:r>
            <a:rPr lang="en-US" dirty="0"/>
            <a:t>your container inside the Pod can handle its work</a:t>
          </a:r>
        </a:p>
        <a:p>
          <a:r>
            <a:rPr lang="en-US" dirty="0">
              <a:hlinkClick xmlns:r="http://schemas.openxmlformats.org/officeDocument/2006/relationships" r:id="rId1"/>
            </a:rPr>
            <a:t>Reading</a:t>
          </a:r>
          <a:endParaRPr lang="en-US" dirty="0"/>
        </a:p>
      </dgm:t>
    </dgm:pt>
    <dgm:pt modelId="{F71DC1C1-14A9-46B8-AD48-03DBAF36A974}" type="parTrans" cxnId="{A4DFD3A9-A745-478D-9F49-04B9797DA279}">
      <dgm:prSet/>
      <dgm:spPr/>
      <dgm:t>
        <a:bodyPr/>
        <a:lstStyle/>
        <a:p>
          <a:endParaRPr lang="en-US"/>
        </a:p>
      </dgm:t>
    </dgm:pt>
    <dgm:pt modelId="{2039EBDE-98D3-46A0-A5A7-170BB76EFC51}" type="sibTrans" cxnId="{A4DFD3A9-A745-478D-9F49-04B9797DA279}">
      <dgm:prSet/>
      <dgm:spPr/>
      <dgm:t>
        <a:bodyPr/>
        <a:lstStyle/>
        <a:p>
          <a:endParaRPr lang="en-US"/>
        </a:p>
      </dgm:t>
    </dgm:pt>
    <dgm:pt modelId="{203B6FC0-9A61-4856-B330-AA2C69EDA5D9}" type="pres">
      <dgm:prSet presAssocID="{A248F7A9-80D9-42BE-B791-CD01CBFE4882}" presName="root" presStyleCnt="0">
        <dgm:presLayoutVars>
          <dgm:dir/>
          <dgm:resizeHandles val="exact"/>
        </dgm:presLayoutVars>
      </dgm:prSet>
      <dgm:spPr/>
    </dgm:pt>
    <dgm:pt modelId="{CB6FA837-34A4-45E9-AEA3-2B2F043A19AB}" type="pres">
      <dgm:prSet presAssocID="{65AD38BC-217C-40B2-927E-0A4F24EF49FF}" presName="compNode" presStyleCnt="0"/>
      <dgm:spPr/>
    </dgm:pt>
    <dgm:pt modelId="{15361DE9-78F8-4FF2-B3C8-0DA987F4C787}" type="pres">
      <dgm:prSet presAssocID="{65AD38BC-217C-40B2-927E-0A4F24EF49FF}" presName="bgRect" presStyleLbl="bgShp" presStyleIdx="0" presStyleCnt="2"/>
      <dgm:spPr/>
    </dgm:pt>
    <dgm:pt modelId="{A133D72D-0906-4C93-9AFB-5C417CF6678F}" type="pres">
      <dgm:prSet presAssocID="{65AD38BC-217C-40B2-927E-0A4F24EF49FF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52338F6A-1EDA-4D88-8513-759897C265FF}" type="pres">
      <dgm:prSet presAssocID="{65AD38BC-217C-40B2-927E-0A4F24EF49FF}" presName="spaceRect" presStyleCnt="0"/>
      <dgm:spPr/>
    </dgm:pt>
    <dgm:pt modelId="{E7D8F75F-AFA6-47B8-A95C-6F027BAACE1B}" type="pres">
      <dgm:prSet presAssocID="{65AD38BC-217C-40B2-927E-0A4F24EF49FF}" presName="parTx" presStyleLbl="revTx" presStyleIdx="0" presStyleCnt="2">
        <dgm:presLayoutVars>
          <dgm:chMax val="0"/>
          <dgm:chPref val="0"/>
        </dgm:presLayoutVars>
      </dgm:prSet>
      <dgm:spPr/>
    </dgm:pt>
    <dgm:pt modelId="{1A445D6E-97BA-43A3-B022-8EA9401B2856}" type="pres">
      <dgm:prSet presAssocID="{C24F5BE0-34C2-445D-8886-B4D616B97CA6}" presName="sibTrans" presStyleCnt="0"/>
      <dgm:spPr/>
    </dgm:pt>
    <dgm:pt modelId="{B4D4250F-0678-4591-BBE5-DD05D0383A33}" type="pres">
      <dgm:prSet presAssocID="{4516C664-7E8B-456C-8E36-52FE82565088}" presName="compNode" presStyleCnt="0"/>
      <dgm:spPr/>
    </dgm:pt>
    <dgm:pt modelId="{876F8E2B-E824-4ADD-9761-08C97054BB81}" type="pres">
      <dgm:prSet presAssocID="{4516C664-7E8B-456C-8E36-52FE82565088}" presName="bgRect" presStyleLbl="bgShp" presStyleIdx="1" presStyleCnt="2"/>
      <dgm:spPr/>
    </dgm:pt>
    <dgm:pt modelId="{88912408-5119-4B14-8749-46F54B1B2CA5}" type="pres">
      <dgm:prSet presAssocID="{4516C664-7E8B-456C-8E36-52FE82565088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D6F4BE7D-1F9F-4C2B-9FC9-25B16312C244}" type="pres">
      <dgm:prSet presAssocID="{4516C664-7E8B-456C-8E36-52FE82565088}" presName="spaceRect" presStyleCnt="0"/>
      <dgm:spPr/>
    </dgm:pt>
    <dgm:pt modelId="{FD4ED4AE-315C-4FE8-87F0-51CC938A1009}" type="pres">
      <dgm:prSet presAssocID="{4516C664-7E8B-456C-8E36-52FE8256508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9E45372-A3A0-48A4-8E2E-D308D9D52768}" type="presOf" srcId="{65AD38BC-217C-40B2-927E-0A4F24EF49FF}" destId="{E7D8F75F-AFA6-47B8-A95C-6F027BAACE1B}" srcOrd="0" destOrd="0" presId="urn:microsoft.com/office/officeart/2018/2/layout/IconVerticalSolidList"/>
    <dgm:cxn modelId="{A4909D9A-B6B8-4BA3-BCD0-0FD1C5CABF30}" type="presOf" srcId="{A248F7A9-80D9-42BE-B791-CD01CBFE4882}" destId="{203B6FC0-9A61-4856-B330-AA2C69EDA5D9}" srcOrd="0" destOrd="0" presId="urn:microsoft.com/office/officeart/2018/2/layout/IconVerticalSolidList"/>
    <dgm:cxn modelId="{A4DFD3A9-A745-478D-9F49-04B9797DA279}" srcId="{A248F7A9-80D9-42BE-B791-CD01CBFE4882}" destId="{4516C664-7E8B-456C-8E36-52FE82565088}" srcOrd="1" destOrd="0" parTransId="{F71DC1C1-14A9-46B8-AD48-03DBAF36A974}" sibTransId="{2039EBDE-98D3-46A0-A5A7-170BB76EFC51}"/>
    <dgm:cxn modelId="{78E526EC-D053-4573-87A6-0EAE748C60A6}" srcId="{A248F7A9-80D9-42BE-B791-CD01CBFE4882}" destId="{65AD38BC-217C-40B2-927E-0A4F24EF49FF}" srcOrd="0" destOrd="0" parTransId="{CFE981A3-8C5A-46BE-8815-B80981251290}" sibTransId="{C24F5BE0-34C2-445D-8886-B4D616B97CA6}"/>
    <dgm:cxn modelId="{4A171BF6-12C7-43E4-BD63-FDE4D4830D65}" type="presOf" srcId="{4516C664-7E8B-456C-8E36-52FE82565088}" destId="{FD4ED4AE-315C-4FE8-87F0-51CC938A1009}" srcOrd="0" destOrd="0" presId="urn:microsoft.com/office/officeart/2018/2/layout/IconVerticalSolidList"/>
    <dgm:cxn modelId="{4F74A281-D8FC-4945-AD17-7EBA0C5B0B63}" type="presParOf" srcId="{203B6FC0-9A61-4856-B330-AA2C69EDA5D9}" destId="{CB6FA837-34A4-45E9-AEA3-2B2F043A19AB}" srcOrd="0" destOrd="0" presId="urn:microsoft.com/office/officeart/2018/2/layout/IconVerticalSolidList"/>
    <dgm:cxn modelId="{F7049E42-3839-4EEA-8E22-5B66490E2BF5}" type="presParOf" srcId="{CB6FA837-34A4-45E9-AEA3-2B2F043A19AB}" destId="{15361DE9-78F8-4FF2-B3C8-0DA987F4C787}" srcOrd="0" destOrd="0" presId="urn:microsoft.com/office/officeart/2018/2/layout/IconVerticalSolidList"/>
    <dgm:cxn modelId="{4503B076-4EA2-4D34-987D-B34FDD73AC30}" type="presParOf" srcId="{CB6FA837-34A4-45E9-AEA3-2B2F043A19AB}" destId="{A133D72D-0906-4C93-9AFB-5C417CF6678F}" srcOrd="1" destOrd="0" presId="urn:microsoft.com/office/officeart/2018/2/layout/IconVerticalSolidList"/>
    <dgm:cxn modelId="{D12C2FA0-C011-489C-AE30-F54BBAF813E6}" type="presParOf" srcId="{CB6FA837-34A4-45E9-AEA3-2B2F043A19AB}" destId="{52338F6A-1EDA-4D88-8513-759897C265FF}" srcOrd="2" destOrd="0" presId="urn:microsoft.com/office/officeart/2018/2/layout/IconVerticalSolidList"/>
    <dgm:cxn modelId="{95ACAF4D-F3EB-4692-8D7A-E914A66B2C50}" type="presParOf" srcId="{CB6FA837-34A4-45E9-AEA3-2B2F043A19AB}" destId="{E7D8F75F-AFA6-47B8-A95C-6F027BAACE1B}" srcOrd="3" destOrd="0" presId="urn:microsoft.com/office/officeart/2018/2/layout/IconVerticalSolidList"/>
    <dgm:cxn modelId="{DB505D14-4E14-4602-B32D-8F0A03140B8B}" type="presParOf" srcId="{203B6FC0-9A61-4856-B330-AA2C69EDA5D9}" destId="{1A445D6E-97BA-43A3-B022-8EA9401B2856}" srcOrd="1" destOrd="0" presId="urn:microsoft.com/office/officeart/2018/2/layout/IconVerticalSolidList"/>
    <dgm:cxn modelId="{BB1B71BB-CB7E-4D65-B6FA-053C15A9863C}" type="presParOf" srcId="{203B6FC0-9A61-4856-B330-AA2C69EDA5D9}" destId="{B4D4250F-0678-4591-BBE5-DD05D0383A33}" srcOrd="2" destOrd="0" presId="urn:microsoft.com/office/officeart/2018/2/layout/IconVerticalSolidList"/>
    <dgm:cxn modelId="{7EFD6863-9868-451B-8008-AF3EC5512A93}" type="presParOf" srcId="{B4D4250F-0678-4591-BBE5-DD05D0383A33}" destId="{876F8E2B-E824-4ADD-9761-08C97054BB81}" srcOrd="0" destOrd="0" presId="urn:microsoft.com/office/officeart/2018/2/layout/IconVerticalSolidList"/>
    <dgm:cxn modelId="{AE3EACEF-89A4-4E71-85B0-815889DF55EA}" type="presParOf" srcId="{B4D4250F-0678-4591-BBE5-DD05D0383A33}" destId="{88912408-5119-4B14-8749-46F54B1B2CA5}" srcOrd="1" destOrd="0" presId="urn:microsoft.com/office/officeart/2018/2/layout/IconVerticalSolidList"/>
    <dgm:cxn modelId="{82BF0623-53EB-4750-965D-C8717A657819}" type="presParOf" srcId="{B4D4250F-0678-4591-BBE5-DD05D0383A33}" destId="{D6F4BE7D-1F9F-4C2B-9FC9-25B16312C244}" srcOrd="2" destOrd="0" presId="urn:microsoft.com/office/officeart/2018/2/layout/IconVerticalSolidList"/>
    <dgm:cxn modelId="{70301E86-74C0-4644-B0F8-8A14877DFB78}" type="presParOf" srcId="{B4D4250F-0678-4591-BBE5-DD05D0383A33}" destId="{FD4ED4AE-315C-4FE8-87F0-51CC938A100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361DE9-78F8-4FF2-B3C8-0DA987F4C787}">
      <dsp:nvSpPr>
        <dsp:cNvPr id="0" name=""/>
        <dsp:cNvSpPr/>
      </dsp:nvSpPr>
      <dsp:spPr>
        <a:xfrm>
          <a:off x="0" y="919142"/>
          <a:ext cx="6248400" cy="16968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33D72D-0906-4C93-9AFB-5C417CF6678F}">
      <dsp:nvSpPr>
        <dsp:cNvPr id="0" name=""/>
        <dsp:cNvSpPr/>
      </dsp:nvSpPr>
      <dsp:spPr>
        <a:xfrm>
          <a:off x="513305" y="1300940"/>
          <a:ext cx="933283" cy="9332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D8F75F-AFA6-47B8-A95C-6F027BAACE1B}">
      <dsp:nvSpPr>
        <dsp:cNvPr id="0" name=""/>
        <dsp:cNvSpPr/>
      </dsp:nvSpPr>
      <dsp:spPr>
        <a:xfrm>
          <a:off x="1959895" y="919142"/>
          <a:ext cx="4288504" cy="1696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86" tIns="179586" rIns="179586" bIns="17958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Please check the gif picture to see how to K8s will be using Rolling Update</a:t>
          </a:r>
        </a:p>
      </dsp:txBody>
      <dsp:txXfrm>
        <a:off x="1959895" y="919142"/>
        <a:ext cx="4288504" cy="1696878"/>
      </dsp:txXfrm>
    </dsp:sp>
    <dsp:sp modelId="{876F8E2B-E824-4ADD-9761-08C97054BB81}">
      <dsp:nvSpPr>
        <dsp:cNvPr id="0" name=""/>
        <dsp:cNvSpPr/>
      </dsp:nvSpPr>
      <dsp:spPr>
        <a:xfrm>
          <a:off x="0" y="3040241"/>
          <a:ext cx="6248400" cy="16968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912408-5119-4B14-8749-46F54B1B2CA5}">
      <dsp:nvSpPr>
        <dsp:cNvPr id="0" name=""/>
        <dsp:cNvSpPr/>
      </dsp:nvSpPr>
      <dsp:spPr>
        <a:xfrm>
          <a:off x="513305" y="3422039"/>
          <a:ext cx="933283" cy="9332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4ED4AE-315C-4FE8-87F0-51CC938A1009}">
      <dsp:nvSpPr>
        <dsp:cNvPr id="0" name=""/>
        <dsp:cNvSpPr/>
      </dsp:nvSpPr>
      <dsp:spPr>
        <a:xfrm>
          <a:off x="1959895" y="3040241"/>
          <a:ext cx="4288504" cy="1696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86" tIns="179586" rIns="179586" bIns="17958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Some specific cases, we need to do more to </a:t>
          </a:r>
          <a:r>
            <a:rPr lang="en-US" sz="2100" b="1" kern="1200" dirty="0">
              <a:solidFill>
                <a:srgbClr val="FF0000"/>
              </a:solidFill>
            </a:rPr>
            <a:t>make sure</a:t>
          </a:r>
          <a:r>
            <a:rPr lang="en-US" sz="2100" kern="1200" dirty="0">
              <a:solidFill>
                <a:srgbClr val="FF0000"/>
              </a:solidFill>
            </a:rPr>
            <a:t> </a:t>
          </a:r>
          <a:r>
            <a:rPr lang="en-US" sz="2100" kern="1200" dirty="0"/>
            <a:t>your container inside the Pod can handle its work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hlinkClick xmlns:r="http://schemas.openxmlformats.org/officeDocument/2006/relationships" r:id="rId5"/>
            </a:rPr>
            <a:t>Reading</a:t>
          </a:r>
          <a:endParaRPr lang="en-US" sz="2100" kern="1200" dirty="0"/>
        </a:p>
      </dsp:txBody>
      <dsp:txXfrm>
        <a:off x="1959895" y="3040241"/>
        <a:ext cx="4288504" cy="1696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04:26:40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04:26:49.5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254 827 24575,'-11'58'0,"9"-18"0,-22 42 0,4-33 0,-9 45 0,4-14 0,7-13 0,-2 13 0,4-10 0,5-19 0,1-2 0,-14 52 0,2-13 0,11-57 0,5-10 0,2-3 0,4-9 0,0-47 0,0-4 0,11-45 0,19-3-492,-9 41 0,3-2 248,5-9 1,3-3-249,7-9 0,3-4 0,1-10 0,3-2 354,-11 24 0,2 0 1,0 0 137,0-1 0,0 0 0,-2 2 0,9-12 0,-2 3-492,2 2 0,-1 5 439,-13 16 0,0 2 10,2 3 1,-1 1 42,10-24 983,-6 20-770,-20 26 770,-1 2 0,-6 15 0,1 0-213,-4 23-658,-2-6-112,-3 36 0,0-7 0,0 35 0,7 14-492,-6-27 0,0 4 201,6 0 0,-1-1 291,-5-4 0,0-1-366,5 2 1,2-3 365,0 31-158,0-1 158,3-14 0,-9-29 0,3-9 983,-5-15-474,0-10 277,0-1-786,0-46 177,0 19-177,0-40 0,0 34 0,0-4 0,0 5 0,0 0 0,0 5 0,0 0 0,0 1 0,0 3 0,0-7 0,0 2 0,0-4 0,0 0 0,4 5 0,1-4 0,4 12 0,-1-2 0,1 8 0,3 3 0,-7 25 0,8 10 0,-12 30 0,5 12 0,-1-15 0,-4 19 0,4-21 0,0 8 0,-4-9 0,5-10 0,-6-19 0,0-3 0,4-15 0,-3-2 0,2-5 0,4-3 0,0-33 0,7-7 0,-2-39 0,0 11 0,6-6 0,2 0 0,4 6 0,-4 2 0,-4 15 0,0 8 0,-5 13 0,3 5 0,-5 7 0,-1 0 0,6-2 0,0-4 0,5 0 0,0 0 0,0 5 0,-5 0 0,4 9 0,-9 1 0,4 4 0,0 0 0,2 9 0,1 28 0,6 23 0,-6 39 0,3-16-207,-12-31 0,0 0 207,6 21 0,0 14 0,-1-24 0,-5-3 0,-2-27 0,-5-2 0,0-13 0,0-3 0,0-2 414,-10-64-414,7 14 0,-2-14 0,0-5 0,5-25-301,0 27 1,0 0 300,0-30 0,0-11 0,0 25 0,0-1 0,0 15 0,0 17 0,0 15 0,0 17 0,-43 21 0,32-5 0,-33 12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04:26:52.9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3188 1 24575,'0'28'0,"0"-4"0,0-16 0,0 5 0,0-3 0,5 13 0,1-2 0,4 10 0,1 6 0,0 9 0,1 8 0,-1-1 0,1-7 0,-6-9 0,3-6 0,-8-5 0,7-7 0,-7-6 0,3-4 0,-4-1 0,0 4 0,0 2 0,0 4 0,0 6 0,0-3 0,0 8 0,0-9 0,0 4 0,0-5 0,0-5 0,0 4 0,0-8 0,0 3 0,0-5 0,-4 0 0,-8-3 0,2-1 0,-6-4 0,8 0 0,-1 0 0,-4 0 0,-2 0 0,-9 0 0,4 0 0,-4 0 0,-1 0 0,9 0 0,-7 0 0,14 0 0,-9 0 0,3 0 0,-3 0 0,-1 0 0,-6 0 0,0 0 0,-6 0 0,0 0 0,-7 0 0,6 4 0,-6-3 0,7 4 0,0-5 0,0 0 0,0 0 0,0 0 0,5 0 0,2 0 0,5 0 0,0 0 0,5 0 0,1 0 0,4 0 0,-4 0 0,-2 0 0,-3 0 0,-20 0 0,9 0 0,-45 0 0,29 0 0,-31 0 0,23 0 0,-8 0 0,0 0 0,7 0 0,2 0 0,7 0 0,-20 0 0,15 0 0,-15 0 0,20 0 0,-8 0 0,7 0 0,-7 0 0,8 0 0,-7 0 0,5 0 0,-12 0 0,-11 0 0,18 0 0,-30 0 0,39 0 0,-24 0 0,21 0 0,0 0 0,8 0 0,7 0 0,6-4 0,-5 3 0,10-3 0,-10 4 0,5-5 0,-7 4 0,-5-4 0,5 0 0,-6 4 0,13-3 0,0-1 0,6 4 0,-3-7 0,2 7 0,-3-8 0,4 8 0,0-7 0,0 7 0,5-7 0,-4 2 0,4 2 0,-1-1 0,2 2 0,4 2 0,1-7 0,-5 7 0,3-7 0,-8 7 0,4-7 0,-5 7 0,0-7 0,0 7 0,5-7 0,0 3 0,6 0 0,-1-2 0,1 2 0,3-4 0,-2 1 0,6 0 0,-3-1 0,4-3 0,0 3 0,-4-3 0,3 3 0,-3-4 0,4-1 0,0-1 0,0-2 0,0 7 0,-4-3 0,3 4 0,-3 1 0,4-5 0,0 4 0,0-3 0,0 4 0,0-1 0,0-3 0,0 2 0,0-2 0,0 3 0,0 1 0,0-5 0,0 3 0,0-8 0,0 4 0,0-5 0,0 0 0,0 0 0,0 0 0,0 5 0,0 1 0,-3 4 0,2 0 0,-3 1 0,4-4 0,0 3 0,0-3 0,-4 3 0,3 1 0,-3-1 0,-7 5 0,5 0 0,-9 11 0,10-1 0,1 10 0,4 10 0,0-12 0,0 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04:26:58.6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55 24575,'59'0'0,"7"0"0,12 0 0,9 0-984,8 0 787,-42 0 1,-1 0 196,30 0 398,2 0-398,-17 0 0,-6 0 240,-7 0-240,-11 0 0,-18 0 0,-6 0 699,-6 0-699,0 0 40,1 0-40,9 0 0,2 0 0,12 0 0,-6 0 0,11 0 0,-10-9 0,10 7 0,-10-7 0,4 9 0,-11 0 0,4-4 0,-4 2 0,0-2 0,-2 4 0,-5 0 0,-4 0 0,-1 0 0,-5 0 0,1 0 0,3 0 0,-3 0 0,2 0 0,-3 0 0,0 0 0,9 0 0,-7 0 0,6 0 0,-7 0 0,-1 0 0,4 0 0,-3 0 0,2-4 0,2 4 0,-4-8 0,8 7 0,-3-2 0,-1 3 0,0 0 0,-5 0 0,1 0 0,3 0 0,-3-4 0,2 3 0,1-3 0,-6 4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30T04:27:21.6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2058 1 24575,'0'28'0,"0"-7"0,0-4 0,0-3 0,0 4 0,0 1 0,0-6 0,0 5 0,0-9 0,0 8 0,0-7 0,0 2 0,0-3 0,0-1 0,0 4 0,0-3 0,0 2 0,0-3 0,0 5 0,0 6 0,0 6 0,0-1 0,0 0 0,0-10 0,0 3 0,0-7 0,0 2 0,0-43 0,0 18 0,0-33 0,0 28 0,3 4 0,2-4 0,4 9 0,0-8 0,4 7 0,6-4 0,6 0 0,5 2 0,0-2 0,-5 8 0,-1-2 0,-6 7 0,1-8 0,-6 8 0,0-3 0,-5 4 0,1 0 0,3 0 0,-3 0 0,3 0 0,-4 0 0,5 0 0,1 0 0,0 0 0,3 0 0,-8 0 0,4 0 0,-5 0 0,1 0 0,-1 7 0,-3 2 0,-2 3 0,-10-1 0,1-7 0,-11 0 0,8-4 0,-4 0 0,5 0 0,-1 0 0,-3 0 0,-2 0 0,1 0 0,0 0 0,0 0 0,-1 0 0,0 0 0,1 0 0,1 0 0,2 0 0,-3 0 0,5 0 0,-4 0 0,-2 0 0,-4 0 0,-5 0 0,3 0 0,-9 0 0,14 0 0,-8 0 0,9 0 0,0 0 0,1 0 0,5 0 0,0 0 0,-9 0 0,2 0 0,-7 0 0,4 0 0,-6 0 0,4 0 0,-9 0 0,4 0 0,-5 0 0,0 0 0,5 0 0,1-4 0,5 3 0,5-3 0,2 4 0,3 0 0,1 0 0,-4-4 0,-2 3 0,-3-3 0,-2 4 0,-5 0 0,5 0 0,-5 0 0,5 0 0,1 0 0,-6 0 0,9 0 0,-8 0 0,14 0 0,-4 0 0,5 0 0,0 0 0,-4 0 0,-1 0 0,-4 0 0,-7 0 0,4 0 0,-4 0 0,6 0 0,-1 0 0,-4 0 0,3 0 0,1 0 0,2 0 0,7 0 0,-3 0 0,5 0 0,-1 0 0,-3 0 0,3 0 0,-6 0 0,2 0 0,-9 0 0,-9 0 0,-7 5 0,-6 1 0,6 0 0,2-1 0,11-5 0,1 0 0,6 4 0,4-3 0,1 3 0,5-4 0,0 0 0,-8 0 0,2 0 0,-14 0 0,3 5 0,0-4 0,-4 3 0,10-4 0,-5 0 0,5 0 0,5 0 0,5 4 0,2-3 0,-1 3 0,-1-1 0,-7-2 0,2 7 0,-4-7 0,-1 7 0,1-7 0,-1 7 0,1-7 0,4 3 0,1 0 0,5-3 0,-1 3 0,-2-4 0,2 0 0,-2 0 0,3 0 0,-5 0 0,-1 0 0,-9 4 0,3-3 0,1 7 0,1-7 0,9 7 0,-4-8 0,5 4 0,-1-4 0,-2 0 0,2 0 0,-2 0 0,3 7 0,0-6 0,4 13 0,0-8 0,4 5 0,0 0 0,0-2 0,0 2 0,4-3 0,0-1 0,1 1 0,2 0 0,-6 0 0,5 0 0,-5 3 0,3-2 0,-4 2 0,0-3 0,0 0 0,0 3 0,3-2 0,-2 2 0,3-3 0,-8 7 0,-1-1 0,-4 4 0,4-6 0,-3 1 0,3-3 0,0 2 0,1-3 0,-3-5 0,-2-4 0,-4-1 0,2-6 0,2 6 0,1-7 0,-1 4 0,1-5 0,0 1 0,0 0 0,0 0 0,0 0 0,0 0 0,0 4 0,0-7 0,0 6 0,3-7 0,-2 4 0,3 4 0,21 18 0,-12-6 0,17 14 0,-14-14 0,-4-4 0,4 7 0,-4-5 0,0 15 0,-4-6 0,0 14 0,0-4 0,0 5 0,0-5 0,0-1 0,0-11 0,0 0 0,0-4 0,0-1 0,-1 7 0,5 0 0,1 6 0,0-7 0,3 3 0,-7-8 0,7 4 0,-7-5 0,2 1 0,8-5 0,-9 3 0,12-2 0,-9 3 0,-1 0 0,4 0 0,-4 1 0,1-1 0,2 0 0,-32-18 0,22 6 0,-26-11 0,24 7 0,-3 4 0,0-4 0,3 0 0,-6 3 0,6-2 0,-7 7 0,4-8 0,0 4 0,0-4 0,3-1 0,-2 2 0,6-1 0,-3-3 0,4 2 0,0-3 0,0 4 0,0 0 0,0-4 0,0 3 0,0-3 0,0 4 0,0-1 0,0-2 0,0 2 0,0-8 0,0 8 0,0-4 0,0 5 0,0-1 0,-3-3 0,2 3 0,-3-3 0,4 4 0,0-1 0,0-3 0,-4 2 0,3-3 0,-3 5 0,4 0 0,0-4 0,0 3 0,0-3 0,0 4 0,0 0 0,0-3 0,0 2 0,0-2 0,0 3 0,0-3 0,0 2 0,0-3 0,0 4 0,0 0 0,0-4 0,0 3 0,0 40 0,0-25 0,0 32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8C0FC-3A54-1A49-A05A-7642FA16A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20737-CF7F-DB41-96CF-801EEE8014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B9CBB-6069-A749-B844-0300103CF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424D7-B910-F043-B55A-5E2EB4E24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29077-7245-AE41-943E-58559EFB1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509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78F4B-FAB5-3748-B64D-2F5CEB2C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0477C-6954-E540-81B7-0940C44F5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A2A1F-22B3-8849-847E-4DCA6C1ED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D6C75-9ABA-774A-9E2B-DA8460BE3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29647-DC77-514A-B745-CC08D6B6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966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2E246D-59EB-3E43-904D-682E1CB561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93A6C3-C9B3-7C47-84CC-07880D2F90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71F3D-C560-F34C-B508-5D5B84AF9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0C6C5-0FC1-DC40-95D5-A40864BE6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57733-4350-CD47-BFAA-33A957C7A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35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5A80-BF14-D944-9048-CA67653B2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2FF85-86A7-4349-B9B3-02F9F5111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44A28-862C-A149-8B40-417E6F582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CEE23-5CC1-DF40-B9B1-7AEE1138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2AB20-BD01-0C4A-BAD6-4FE8B968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960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22C94-DF1A-0645-BEEA-15BAD266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D916E-BFD3-FF46-95FB-A1A0FE877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1FCF8-8D69-4046-8DDB-06C0A1B35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C448D-7BF8-2F4C-A955-55D2548DB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A232D-C625-454E-ACFC-5A9FA567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12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826F7-B89D-AA4A-B38B-8D9AA7F8D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FFE14-D0EE-FC46-8298-130E3A338D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C7868-A90F-154D-9B5A-722AA17EA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09897-A787-4A4E-A3E7-EEEA2543A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01CD8-CD60-E845-99C2-0BE96825B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DD6BE-B64F-F242-B841-19A164A1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01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BC387-983E-4C44-B98D-A1B7514B7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13F1F-3FA4-C540-A6C8-88581C344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176692-3750-A143-B3E0-F13460CA8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22FC5A-EFF4-984B-8B59-3D95E81A21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E6D5CF-3BBA-7941-8556-C4CE233B4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166ADA-E77F-C149-BAA7-4F6728281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FAC624-4019-CD47-B676-D22BA8EE2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D93E5D-CEC4-2143-9CFE-AF7A3DA7D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51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94806-7C56-154F-B600-5614E5F0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30F42C-1A40-D242-8D68-F794F79D3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A0081D-1725-C74F-A567-4C6E1D3E4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D7C05-B8E6-7247-81E5-813A93608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622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AB9CB4-4CFF-B54E-80AE-23773D508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604F4-D3AB-8045-97C0-C65350DC3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FC0C1-D4A7-C84A-BF79-999866D58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073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B5C87-4472-DC45-B933-6C5F68725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311E0-E169-EE49-91A7-AF6B06230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FA2476-9C4E-844A-B861-623C9536E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BA934-01C5-794D-A193-5A7941161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2AA9E-D9C7-5641-B89B-678FF34F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B9B67-E031-C34C-8D8F-F514A2A78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268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06B6-1ABE-D942-B17B-B06EE8AC1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013B1C-98E4-3840-9477-BF25102F42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BE392-EF21-9C4E-B89B-F49CE0AA01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EA784-A7C9-4F4E-B710-3A9CBC919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43680-027E-8E4E-98D7-3033397D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16969-5174-E246-80B8-57CFD472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63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065129-7C7D-BA49-96A4-9600975D7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8CEC5-0900-EE48-A65C-7589EAB3D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3117E-357B-9B4C-B678-5F5A7B7396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AC8D3-B0A4-F74C-9452-82FCE10E8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81F9-D9B9-A740-8484-E861A93E3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022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hyperlink" Target="https://istio.io/" TargetMode="External"/><Relationship Id="rId7" Type="http://schemas.openxmlformats.org/officeDocument/2006/relationships/hyperlink" Target="https://layer5.io/landscap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nsul.io/docs/connect" TargetMode="External"/><Relationship Id="rId5" Type="http://schemas.openxmlformats.org/officeDocument/2006/relationships/hyperlink" Target="https://aws.amazon.com/app-mesh/" TargetMode="External"/><Relationship Id="rId4" Type="http://schemas.openxmlformats.org/officeDocument/2006/relationships/hyperlink" Target="https://cloud.google.com/istio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kubernetes.io/docs/concepts/services-networking/ingress/" TargetMode="External"/><Relationship Id="rId3" Type="http://schemas.openxmlformats.org/officeDocument/2006/relationships/hyperlink" Target="https://kubernetes.io/docs/concepts/workloads/pods/" TargetMode="External"/><Relationship Id="rId7" Type="http://schemas.openxmlformats.org/officeDocument/2006/relationships/hyperlink" Target="https://kubernetes.io/docs/concepts/services-networking/" TargetMode="External"/><Relationship Id="rId2" Type="http://schemas.openxmlformats.org/officeDocument/2006/relationships/hyperlink" Target="https://kubernetes.io/docs/concepts/workload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ubernetes.io/docs/concepts/services-networking/service/" TargetMode="External"/><Relationship Id="rId5" Type="http://schemas.openxmlformats.org/officeDocument/2006/relationships/hyperlink" Target="https://kubernetes.io/docs/concepts/workloads/controllers/" TargetMode="External"/><Relationship Id="rId4" Type="http://schemas.openxmlformats.org/officeDocument/2006/relationships/hyperlink" Target="https://kubernetes.io/docs/concepts/workloads/controllers/deployment/" TargetMode="External"/><Relationship Id="rId9" Type="http://schemas.openxmlformats.org/officeDocument/2006/relationships/hyperlink" Target="https://kubernetes.io/docs/concepts/services-networking/ingress-controller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configure-pod-container/static-pod/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workloads/controllers/replicaset/" TargetMode="External"/><Relationship Id="rId2" Type="http://schemas.openxmlformats.org/officeDocument/2006/relationships/hyperlink" Target="https://kubernetes.io/docs/concepts/workloads/pod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kubernetes.io/docs/concepts/workloads/controllers/deployment/" TargetMode="External"/><Relationship Id="rId4" Type="http://schemas.openxmlformats.org/officeDocument/2006/relationships/hyperlink" Target="https://kubernetes.io/docs/tasks/run-application/horizontal-pod-autoscal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kubernetes.io/docs/concepts/services-networking/service/#nodeport" TargetMode="External"/><Relationship Id="rId3" Type="http://schemas.openxmlformats.org/officeDocument/2006/relationships/hyperlink" Target="https://kubernetes.io/docs/concepts/services-networking/service/" TargetMode="External"/><Relationship Id="rId7" Type="http://schemas.openxmlformats.org/officeDocument/2006/relationships/hyperlink" Target="https://kubernetes.io/docs/concepts/services-networking/service/#defining-a-service" TargetMode="External"/><Relationship Id="rId2" Type="http://schemas.openxmlformats.org/officeDocument/2006/relationships/hyperlink" Target="https://kubernetes.io/docs/concepts/workloads/controllers/deployme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hyperlink" Target="https://kubernetes.io/docs/concepts/overview/components/#kube-apiserver" TargetMode="External"/><Relationship Id="rId4" Type="http://schemas.openxmlformats.org/officeDocument/2006/relationships/hyperlink" Target="https://kubernetes.io/docs/concepts/services-networking/service/#cloud-native-service-discovery" TargetMode="External"/><Relationship Id="rId9" Type="http://schemas.openxmlformats.org/officeDocument/2006/relationships/hyperlink" Target="https://kubernetes.io/docs/concepts/services-networking/service/#loadbalancer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services-networking/ingress-controllers/" TargetMode="External"/><Relationship Id="rId2" Type="http://schemas.openxmlformats.org/officeDocument/2006/relationships/hyperlink" Target="https://kubernetes.io/docs/concepts/services-networking/ingres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hyperlink" Target="https://kubernetes.io/docs/concepts/services-networking/ingress-controllers" TargetMode="External"/><Relationship Id="rId4" Type="http://schemas.openxmlformats.org/officeDocument/2006/relationships/hyperlink" Target="https://kubernetes.io/docs/concepts/services-networking/ingress-controllers/#additional-controllers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9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80.png"/><Relationship Id="rId4" Type="http://schemas.openxmlformats.org/officeDocument/2006/relationships/image" Target="../media/image150.png"/><Relationship Id="rId9" Type="http://schemas.openxmlformats.org/officeDocument/2006/relationships/customXml" Target="../ink/ink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.traefik.io/traefik/providers/kubernetes-ingress/" TargetMode="External"/><Relationship Id="rId3" Type="http://schemas.openxmlformats.org/officeDocument/2006/relationships/hyperlink" Target="https://kubernetes.io/docs/concepts/services-networking/ingress-controllers/#additional-controllers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s://traefik.io/traefi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.traefik.io/traefik/getting-started/concepts/#auto-service-discovery" TargetMode="External"/><Relationship Id="rId11" Type="http://schemas.openxmlformats.org/officeDocument/2006/relationships/hyperlink" Target="https://kubernetes.io/docs/concepts/extend-kubernetes/api-extension/custom-resources/" TargetMode="External"/><Relationship Id="rId5" Type="http://schemas.openxmlformats.org/officeDocument/2006/relationships/hyperlink" Target="https://doc.traefik.io/traefik/routing/routers/#rule" TargetMode="External"/><Relationship Id="rId10" Type="http://schemas.openxmlformats.org/officeDocument/2006/relationships/hyperlink" Target="https://doc.traefik.io/traefik/providers/kubernetes-crd/" TargetMode="External"/><Relationship Id="rId4" Type="http://schemas.openxmlformats.org/officeDocument/2006/relationships/hyperlink" Target="https://doc.traefik.io/traefik/getting-started/concepts/#edge-router" TargetMode="External"/><Relationship Id="rId9" Type="http://schemas.openxmlformats.org/officeDocument/2006/relationships/hyperlink" Target="https://kubernetes.io/docs/concepts/services-networking/ingress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57137382/can-someone-explain-me-some-use-cases-of-helm" TargetMode="External"/><Relationship Id="rId2" Type="http://schemas.openxmlformats.org/officeDocument/2006/relationships/hyperlink" Target="https://helm.sh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hyperlink" Target="https://hub.helm.sh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aefik/traefik-helm-chart/blob/master/traefik/values.yaml#L168" TargetMode="External"/><Relationship Id="rId7" Type="http://schemas.openxmlformats.org/officeDocument/2006/relationships/image" Target="../media/image31.svg"/><Relationship Id="rId2" Type="http://schemas.openxmlformats.org/officeDocument/2006/relationships/hyperlink" Target="https://doc.traefik.io/traefik/getting-started/install-traefik/#use-the-helm-char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github.com/traefik/traefik-helm-chart/blob/master/traefik/values.yaml" TargetMode="External"/><Relationship Id="rId4" Type="http://schemas.openxmlformats.org/officeDocument/2006/relationships/hyperlink" Target="https://github.com/traefik/traefik-helm-chart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overview/kubernetes-api/" TargetMode="External"/><Relationship Id="rId7" Type="http://schemas.openxmlformats.org/officeDocument/2006/relationships/hyperlink" Target="https://kubernetes.io/docs/concepts" TargetMode="External"/><Relationship Id="rId2" Type="http://schemas.openxmlformats.org/officeDocument/2006/relationships/hyperlink" Target="https://kubernetes.io/docs/reference/access-authn-authz/rba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ubernetes.io/docs/concepts/extend-kubernetes/api-extension/custom-resources/" TargetMode="External"/><Relationship Id="rId5" Type="http://schemas.openxmlformats.org/officeDocument/2006/relationships/hyperlink" Target="https://github.com/kubernetes-sigs/metrics-server" TargetMode="External"/><Relationship Id="rId4" Type="http://schemas.openxmlformats.org/officeDocument/2006/relationships/hyperlink" Target="https://kubernetes.io/docs/concepts/overview/working-with-objects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autoscaler/tree/master/vertical-pod-autoscaler" TargetMode="External"/><Relationship Id="rId2" Type="http://schemas.openxmlformats.org/officeDocument/2006/relationships/hyperlink" Target="https://kubernetes.io/docs/tasks/run-application/horizontal-pod-autosca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ubernetes/autoscaler/tree/master/cluster-autoscaler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ubernetes.io/docs/concepts/architecture/" TargetMode="External"/><Relationship Id="rId4" Type="http://schemas.openxmlformats.org/officeDocument/2006/relationships/hyperlink" Target="https://kubernetes.io/docs/concepts/overview/component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kubernetes.io/vi/docs/tasks/tools/install-kubectl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vi/docs/reference/kubectl/cheatsheet/" TargetMode="External"/><Relationship Id="rId2" Type="http://schemas.openxmlformats.org/officeDocument/2006/relationships/hyperlink" Target="https://kubernetes.io/docs/reference/glossary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ubernetes.io/docs/concepts/cluster-administration/manage-deployment/" TargetMode="External"/><Relationship Id="rId4" Type="http://schemas.openxmlformats.org/officeDocument/2006/relationships/hyperlink" Target="https://kubernetes.io/docs/reference/kubectl/overview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kubernetes-engine" TargetMode="External"/><Relationship Id="rId7" Type="http://schemas.openxmlformats.org/officeDocument/2006/relationships/hyperlink" Target="https://kubernetes.io/docs/setup/production-environment/tools/" TargetMode="External"/><Relationship Id="rId2" Type="http://schemas.openxmlformats.org/officeDocument/2006/relationships/hyperlink" Target="https://kubernetes.io/docs/setup/learning-environment/minikub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oud.google.com/anthos" TargetMode="External"/><Relationship Id="rId5" Type="http://schemas.openxmlformats.org/officeDocument/2006/relationships/hyperlink" Target="https://azure.microsoft.com/en-us/services/kubernetes-service/" TargetMode="External"/><Relationship Id="rId4" Type="http://schemas.openxmlformats.org/officeDocument/2006/relationships/hyperlink" Target="https://aws.amazon.com/vi/ek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9AFC454B-A080-4D23-B177-6D5356C6E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9427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8029" y="333478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474479" y="1096414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DEAC7-D3E5-444C-8C3C-E432FDC5F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67695"/>
            <a:ext cx="7825451" cy="2722549"/>
          </a:xfrm>
        </p:spPr>
        <p:txBody>
          <a:bodyPr>
            <a:noAutofit/>
          </a:bodyPr>
          <a:lstStyle/>
          <a:p>
            <a:pPr algn="l"/>
            <a:r>
              <a:rPr lang="en-US" sz="6200" b="1" dirty="0"/>
              <a:t>Approach</a:t>
            </a:r>
            <a:br>
              <a:rPr lang="en-VN" sz="6200" b="1" dirty="0"/>
            </a:br>
            <a:r>
              <a:rPr lang="en-VN" sz="6200" b="1" dirty="0"/>
              <a:t>Kubernetes(</a:t>
            </a:r>
            <a:r>
              <a:rPr lang="en-US" sz="6200" b="1" dirty="0"/>
              <a:t>K8s</a:t>
            </a:r>
            <a:r>
              <a:rPr lang="en-VN" sz="6200" b="1" dirty="0"/>
              <a:t>) on GKE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3BA5B-B768-D045-AD03-7E58425BDF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822781"/>
            <a:ext cx="7825451" cy="94662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automating computer application deployment</a:t>
            </a:r>
            <a:br>
              <a:rPr lang="en-US" dirty="0"/>
            </a:br>
            <a:r>
              <a:rPr lang="en-US" dirty="0"/>
              <a:t>the presentation of CHATBOT/BACS team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830997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0BFA396-8FAE-584B-8F62-80FC3CFBA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04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D72F8F-253F-4F40-B823-6E8F83FFC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16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4AC935-F5BB-9643-BA45-F717AFE3FF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6444" y="-4575"/>
            <a:ext cx="8877811" cy="6868799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217F96-77E7-974C-B675-1AE02AEB4FDC}"/>
              </a:ext>
            </a:extLst>
          </p:cNvPr>
          <p:cNvSpPr txBox="1"/>
          <p:nvPr/>
        </p:nvSpPr>
        <p:spPr>
          <a:xfrm>
            <a:off x="106878" y="118753"/>
            <a:ext cx="20395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 dirty="0"/>
              <a:t>Kubernetes,</a:t>
            </a:r>
          </a:p>
          <a:p>
            <a:r>
              <a:rPr lang="en-VN" sz="2400" b="1" dirty="0"/>
              <a:t>the basic of microservices</a:t>
            </a:r>
            <a:br>
              <a:rPr lang="en-VN" sz="2400" b="1" dirty="0"/>
            </a:br>
            <a:r>
              <a:rPr lang="en-US" sz="2400" b="1" dirty="0"/>
              <a:t>architecture</a:t>
            </a:r>
            <a:endParaRPr lang="en-VN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80B951-7994-FD4E-8482-1FE7609C0450}"/>
              </a:ext>
            </a:extLst>
          </p:cNvPr>
          <p:cNvSpPr txBox="1"/>
          <p:nvPr/>
        </p:nvSpPr>
        <p:spPr>
          <a:xfrm>
            <a:off x="2992582" y="4488873"/>
            <a:ext cx="1555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B050"/>
                </a:solidFill>
              </a:rPr>
              <a:t>d</a:t>
            </a:r>
            <a:r>
              <a:rPr lang="en-VN" sz="1200" i="1" dirty="0">
                <a:solidFill>
                  <a:srgbClr val="00B050"/>
                </a:solidFill>
              </a:rPr>
              <a:t>omain.com/service-a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F4FF0-133F-4540-8C66-CBAC051CCD31}"/>
              </a:ext>
            </a:extLst>
          </p:cNvPr>
          <p:cNvSpPr txBox="1"/>
          <p:nvPr/>
        </p:nvSpPr>
        <p:spPr>
          <a:xfrm>
            <a:off x="5807515" y="4488873"/>
            <a:ext cx="1555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B050"/>
                </a:solidFill>
              </a:rPr>
              <a:t>d</a:t>
            </a:r>
            <a:r>
              <a:rPr lang="en-VN" sz="1200" i="1" dirty="0">
                <a:solidFill>
                  <a:srgbClr val="00B050"/>
                </a:solidFill>
              </a:rPr>
              <a:t>omain.com/service-b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BBC53-E9A7-1242-991D-40FB15C47EAF}"/>
              </a:ext>
            </a:extLst>
          </p:cNvPr>
          <p:cNvSpPr txBox="1"/>
          <p:nvPr/>
        </p:nvSpPr>
        <p:spPr>
          <a:xfrm>
            <a:off x="8622448" y="4488872"/>
            <a:ext cx="1555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B050"/>
                </a:solidFill>
              </a:rPr>
              <a:t>d</a:t>
            </a:r>
            <a:r>
              <a:rPr lang="en-VN" sz="1200" i="1" dirty="0">
                <a:solidFill>
                  <a:srgbClr val="00B050"/>
                </a:solidFill>
              </a:rPr>
              <a:t>omain.com/service-c</a:t>
            </a:r>
          </a:p>
        </p:txBody>
      </p:sp>
    </p:spTree>
    <p:extLst>
      <p:ext uri="{BB962C8B-B14F-4D97-AF65-F5344CB8AC3E}">
        <p14:creationId xmlns:p14="http://schemas.microsoft.com/office/powerpoint/2010/main" val="2146652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5F5295-5834-D841-98E2-C5E71C2C4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388" b="2"/>
          <a:stretch/>
        </p:blipFill>
        <p:spPr>
          <a:xfrm>
            <a:off x="2728913" y="2010347"/>
            <a:ext cx="9461562" cy="4847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3E14F9-C9AB-2A44-840B-170F047A39D0}"/>
              </a:ext>
            </a:extLst>
          </p:cNvPr>
          <p:cNvSpPr txBox="1"/>
          <p:nvPr/>
        </p:nvSpPr>
        <p:spPr>
          <a:xfrm>
            <a:off x="289367" y="0"/>
            <a:ext cx="11296890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</a:t>
            </a:r>
            <a:r>
              <a:rPr lang="en-VN" sz="2800" b="1" dirty="0"/>
              <a:t>ervice discovery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i="1" dirty="0"/>
              <a:t>Have two patterns:</a:t>
            </a:r>
            <a:r>
              <a:rPr lang="en-VN" i="1" dirty="0"/>
              <a:t> </a:t>
            </a:r>
            <a:r>
              <a:rPr lang="en-VN" b="1" i="1" dirty="0"/>
              <a:t>server-side/client-side discovery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Service Registry(SR)</a:t>
            </a:r>
            <a:r>
              <a:rPr lang="en-US" dirty="0"/>
              <a:t> </a:t>
            </a:r>
            <a:r>
              <a:rPr lang="en-US" i="1" dirty="0"/>
              <a:t>is a very important part of service retrieval. It is a database that includes the network location of service entities, so instantaneous updating is always a high requirement.</a:t>
            </a:r>
          </a:p>
          <a:p>
            <a:endParaRPr lang="en-US" i="1" dirty="0"/>
          </a:p>
          <a:p>
            <a:pPr marL="285750" indent="-285750">
              <a:buFontTx/>
              <a:buChar char="-"/>
            </a:pPr>
            <a:r>
              <a:rPr lang="en-US" b="1" i="1" dirty="0"/>
              <a:t>Why do we need? </a:t>
            </a:r>
            <a:r>
              <a:rPr lang="en-US" i="1" dirty="0"/>
              <a:t>dynamically assigned network locations, autoscaling, failures, and upgrades, etc. We need to know </a:t>
            </a:r>
            <a:r>
              <a:rPr lang="en-US" i="1" dirty="0">
                <a:solidFill>
                  <a:srgbClr val="FF0000"/>
                </a:solidFill>
              </a:rPr>
              <a:t>any changes</a:t>
            </a:r>
            <a:r>
              <a:rPr lang="en-US" i="1" dirty="0"/>
              <a:t>(like IPs, healthy status, </a:t>
            </a:r>
            <a:r>
              <a:rPr lang="en-US" i="1" dirty="0" err="1"/>
              <a:t>etc</a:t>
            </a:r>
            <a:r>
              <a:rPr lang="en-US" i="1" dirty="0"/>
              <a:t>)</a:t>
            </a:r>
            <a:endParaRPr lang="en-VN" i="1" dirty="0"/>
          </a:p>
        </p:txBody>
      </p:sp>
    </p:spTree>
    <p:extLst>
      <p:ext uri="{BB962C8B-B14F-4D97-AF65-F5344CB8AC3E}">
        <p14:creationId xmlns:p14="http://schemas.microsoft.com/office/powerpoint/2010/main" val="3394527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07354C-39B7-D349-8B9C-B539A1FD40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13" y="3821"/>
            <a:ext cx="8858914" cy="6854179"/>
          </a:xfrm>
          <a:prstGeom prst="rect">
            <a:avLst/>
          </a:prstGeom>
          <a:ln>
            <a:noFill/>
          </a:ln>
        </p:spPr>
      </p:pic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9ACDC6-5612-F24E-86CD-A27168709424}"/>
              </a:ext>
            </a:extLst>
          </p:cNvPr>
          <p:cNvSpPr txBox="1"/>
          <p:nvPr/>
        </p:nvSpPr>
        <p:spPr>
          <a:xfrm>
            <a:off x="125631" y="26875"/>
            <a:ext cx="456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Service Mesh architecture</a:t>
            </a:r>
            <a:endParaRPr lang="en-VN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06A5F4-8736-F040-B524-5377BDE3A717}"/>
              </a:ext>
            </a:extLst>
          </p:cNvPr>
          <p:cNvSpPr txBox="1"/>
          <p:nvPr/>
        </p:nvSpPr>
        <p:spPr>
          <a:xfrm>
            <a:off x="7396223" y="1682370"/>
            <a:ext cx="476876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Some </a:t>
            </a:r>
            <a:r>
              <a:rPr lang="en-VN" b="1" dirty="0"/>
              <a:t>Service Mesh software</a:t>
            </a:r>
          </a:p>
          <a:p>
            <a:pPr marL="285750" indent="-285750">
              <a:buFontTx/>
              <a:buChar char="-"/>
            </a:pPr>
            <a:r>
              <a:rPr lang="en-VN" b="1" i="1" dirty="0">
                <a:hlinkClick r:id="rId3"/>
              </a:rPr>
              <a:t>Istio</a:t>
            </a:r>
            <a:r>
              <a:rPr lang="en-VN" sz="1600" i="1" dirty="0"/>
              <a:t>: </a:t>
            </a:r>
            <a:r>
              <a:rPr lang="en-US" sz="1600" i="1" dirty="0"/>
              <a:t>project was started by teams from Google and IBM, in partnership with the Envoy team at Lyft), it is also integrated into GKE(</a:t>
            </a:r>
            <a:r>
              <a:rPr lang="en-US" sz="1600" i="1" dirty="0">
                <a:hlinkClick r:id="rId4"/>
              </a:rPr>
              <a:t>link</a:t>
            </a:r>
            <a:r>
              <a:rPr lang="en-US" sz="1600" i="1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i="1" dirty="0">
                <a:hlinkClick r:id="rId5"/>
              </a:rPr>
              <a:t>AWS App Mesh</a:t>
            </a:r>
            <a:r>
              <a:rPr lang="en-US" i="1" dirty="0"/>
              <a:t>, </a:t>
            </a:r>
            <a:r>
              <a:rPr lang="en-US" i="1" dirty="0">
                <a:hlinkClick r:id="rId6"/>
              </a:rPr>
              <a:t>Consul Connect</a:t>
            </a:r>
            <a:r>
              <a:rPr lang="en-US" i="1" dirty="0"/>
              <a:t>, </a:t>
            </a:r>
            <a:r>
              <a:rPr lang="en-US" i="1" dirty="0" err="1"/>
              <a:t>etc</a:t>
            </a:r>
            <a:r>
              <a:rPr lang="en-US" i="1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i="1" dirty="0"/>
              <a:t>You can check </a:t>
            </a:r>
            <a:r>
              <a:rPr lang="en-US" i="1" dirty="0">
                <a:hlinkClick r:id="rId7"/>
              </a:rPr>
              <a:t>Service Mesh Landscape</a:t>
            </a:r>
            <a:endParaRPr lang="en-VN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730EA4-A297-4D43-9A53-C08440FCE7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0" y="3821"/>
            <a:ext cx="55880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84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3E5C-65C3-5E46-B881-EFD653FB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VN" dirty="0">
                <a:hlinkClick r:id="rId2"/>
              </a:rPr>
              <a:t>Workloads</a:t>
            </a:r>
            <a:r>
              <a:rPr lang="en-VN" dirty="0"/>
              <a:t> &gt; </a:t>
            </a:r>
            <a:r>
              <a:rPr lang="en-VN" dirty="0">
                <a:hlinkClick r:id="rId3"/>
              </a:rPr>
              <a:t>Pods</a:t>
            </a:r>
            <a:endParaRPr lang="en-VN" dirty="0"/>
          </a:p>
          <a:p>
            <a:r>
              <a:rPr lang="en-VN" dirty="0">
                <a:hlinkClick r:id="rId4"/>
              </a:rPr>
              <a:t>Deployments</a:t>
            </a:r>
            <a:r>
              <a:rPr lang="en-VN" sz="2400" dirty="0"/>
              <a:t>(</a:t>
            </a:r>
            <a:r>
              <a:rPr lang="en-VN" sz="1600" i="1" dirty="0"/>
              <a:t>a part of </a:t>
            </a:r>
            <a:r>
              <a:rPr lang="en-US" sz="1600" i="1" dirty="0">
                <a:hlinkClick r:id="rId2"/>
              </a:rPr>
              <a:t>Workloads</a:t>
            </a:r>
            <a:r>
              <a:rPr lang="en-US" sz="1600" i="1" dirty="0"/>
              <a:t> &gt; </a:t>
            </a:r>
            <a:r>
              <a:rPr lang="en-US" sz="1600" i="1" dirty="0">
                <a:hlinkClick r:id="rId5"/>
              </a:rPr>
              <a:t>Controllers</a:t>
            </a:r>
            <a:r>
              <a:rPr lang="en-VN" sz="2400" dirty="0"/>
              <a:t>)</a:t>
            </a:r>
          </a:p>
          <a:p>
            <a:r>
              <a:rPr lang="en-VN" dirty="0">
                <a:hlinkClick r:id="rId6"/>
              </a:rPr>
              <a:t>Services</a:t>
            </a:r>
            <a:r>
              <a:rPr lang="en-VN" sz="2400" dirty="0"/>
              <a:t>(</a:t>
            </a:r>
            <a:r>
              <a:rPr lang="en-VN" sz="1600" i="1" dirty="0"/>
              <a:t>a part of </a:t>
            </a:r>
            <a:r>
              <a:rPr lang="en-US" sz="1600" i="1" dirty="0">
                <a:hlinkClick r:id="rId7"/>
              </a:rPr>
              <a:t>Services, Load Balancing, and Networking</a:t>
            </a:r>
            <a:r>
              <a:rPr lang="en-VN" sz="2400" dirty="0"/>
              <a:t>)</a:t>
            </a:r>
          </a:p>
          <a:p>
            <a:r>
              <a:rPr lang="en-VN" dirty="0">
                <a:hlinkClick r:id="rId8"/>
              </a:rPr>
              <a:t>Ingress</a:t>
            </a:r>
            <a:r>
              <a:rPr lang="en-VN" dirty="0"/>
              <a:t> &gt; </a:t>
            </a:r>
            <a:r>
              <a:rPr lang="en-US" dirty="0">
                <a:hlinkClick r:id="rId9"/>
              </a:rPr>
              <a:t>Ingress controller</a:t>
            </a:r>
            <a:r>
              <a:rPr lang="en-VN" sz="2400" dirty="0"/>
              <a:t>(</a:t>
            </a:r>
            <a:r>
              <a:rPr lang="en-VN" sz="1600" i="1" dirty="0"/>
              <a:t>a part of </a:t>
            </a:r>
            <a:r>
              <a:rPr lang="en-US" sz="1600" i="1" dirty="0">
                <a:hlinkClick r:id="rId7"/>
              </a:rPr>
              <a:t>Services, Load Balancing, and Networking</a:t>
            </a:r>
            <a:r>
              <a:rPr lang="en-VN" sz="2400" dirty="0"/>
              <a:t>)</a:t>
            </a:r>
          </a:p>
          <a:p>
            <a:endParaRPr lang="en-VN" sz="2400" dirty="0"/>
          </a:p>
          <a:p>
            <a:endParaRPr lang="en-VN" sz="2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1C31D9F-125D-BB4C-B80F-28F082166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5" y="1153572"/>
            <a:ext cx="2828262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some K8s‘s concepts we find out</a:t>
            </a:r>
            <a:endParaRPr lang="en-V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243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17F699-5830-0341-A43C-323E8BDDC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167994"/>
            <a:ext cx="10905066" cy="4522010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1F5B97-17D7-1E4B-9E8B-DF2A3DB627E4}"/>
              </a:ext>
            </a:extLst>
          </p:cNvPr>
          <p:cNvSpPr txBox="1"/>
          <p:nvPr/>
        </p:nvSpPr>
        <p:spPr>
          <a:xfrm>
            <a:off x="643467" y="322387"/>
            <a:ext cx="7239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For a Pod must contain at least 1 container</a:t>
            </a:r>
            <a:endParaRPr lang="en-VN" sz="2800" b="1" dirty="0"/>
          </a:p>
        </p:txBody>
      </p:sp>
    </p:spTree>
    <p:extLst>
      <p:ext uri="{BB962C8B-B14F-4D97-AF65-F5344CB8AC3E}">
        <p14:creationId xmlns:p14="http://schemas.microsoft.com/office/powerpoint/2010/main" val="2984956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1C31D9F-125D-BB4C-B80F-28F082166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85" y="1169043"/>
            <a:ext cx="3542850" cy="444569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Workloads/Pods</a:t>
            </a:r>
            <a:endParaRPr lang="en-VN" sz="4000" b="1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DE1E77-4355-0346-BFAE-7D76B09CD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067" y="4018814"/>
            <a:ext cx="5505192" cy="2613476"/>
          </a:xfrm>
          <a:prstGeom prst="round2Diag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D15F40-1ACF-0D43-B080-C76945875D22}"/>
              </a:ext>
            </a:extLst>
          </p:cNvPr>
          <p:cNvSpPr txBox="1"/>
          <p:nvPr/>
        </p:nvSpPr>
        <p:spPr>
          <a:xfrm>
            <a:off x="3981692" y="319088"/>
            <a:ext cx="76521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/>
              <a:t>Pods</a:t>
            </a:r>
            <a:r>
              <a:rPr lang="en-US" sz="2200" dirty="0"/>
              <a:t> are the smallest deployable units of computing that you can create and manage in Kubernetes.</a:t>
            </a:r>
            <a:endParaRPr lang="en-VN" sz="2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39DFF-8706-5846-939A-43C5D8464BB1}"/>
              </a:ext>
            </a:extLst>
          </p:cNvPr>
          <p:cNvSpPr txBox="1"/>
          <p:nvPr/>
        </p:nvSpPr>
        <p:spPr>
          <a:xfrm>
            <a:off x="4167272" y="1249429"/>
            <a:ext cx="7277516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/>
              <a:t>C</a:t>
            </a:r>
            <a:r>
              <a:rPr lang="en-VN" sz="1900" b="1" dirty="0"/>
              <a:t>ontainer vs Pods:</a:t>
            </a:r>
          </a:p>
          <a:p>
            <a:pPr marL="285750" indent="-285750">
              <a:buFontTx/>
              <a:buChar char="-"/>
            </a:pPr>
            <a:r>
              <a:rPr lang="en-VN" i="1" dirty="0"/>
              <a:t>Container is a single application on running</a:t>
            </a:r>
          </a:p>
          <a:p>
            <a:pPr marL="285750" indent="-285750">
              <a:buFontTx/>
              <a:buChar char="-"/>
            </a:pPr>
            <a:r>
              <a:rPr lang="en-US" i="1" dirty="0"/>
              <a:t>In practice we might need to run some parallel containers with the main container application, so K8s will group all those containers into a Pod and manage it.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6F475-A8FB-DE42-8F6D-6C1DAE78220E}"/>
              </a:ext>
            </a:extLst>
          </p:cNvPr>
          <p:cNvSpPr txBox="1"/>
          <p:nvPr/>
        </p:nvSpPr>
        <p:spPr>
          <a:xfrm>
            <a:off x="4167272" y="2800236"/>
            <a:ext cx="52125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b="1" dirty="0"/>
              <a:t>How to define a Pod in manifest?</a:t>
            </a:r>
          </a:p>
          <a:p>
            <a:pPr marL="285750" indent="-285750">
              <a:buFontTx/>
              <a:buChar char="-"/>
            </a:pPr>
            <a:r>
              <a:rPr lang="en-VN" sz="1600" i="1" dirty="0"/>
              <a:t>define a YAML </a:t>
            </a:r>
            <a:r>
              <a:rPr lang="en-US" sz="1600" i="1" dirty="0"/>
              <a:t>manifest</a:t>
            </a:r>
            <a:r>
              <a:rPr lang="en-VN" sz="1600" i="1" dirty="0"/>
              <a:t> file with(</a:t>
            </a:r>
            <a:r>
              <a:rPr lang="en-VN" sz="1600" i="1" dirty="0">
                <a:hlinkClick r:id="rId3"/>
              </a:rPr>
              <a:t>link</a:t>
            </a:r>
            <a:r>
              <a:rPr lang="en-VN" sz="1600" i="1" dirty="0"/>
              <a:t>) </a:t>
            </a:r>
            <a:r>
              <a:rPr lang="en-US" sz="1600" b="1" i="1" dirty="0">
                <a:solidFill>
                  <a:srgbClr val="FF0000"/>
                </a:solidFill>
              </a:rPr>
              <a:t>kind: Pod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EC28E94-8D6B-1943-99CA-E8C8F491D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66804" y="2559164"/>
            <a:ext cx="3825196" cy="407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5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2D828858-7F1E-5248-A28E-953448884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31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1C31D9F-125D-BB4C-B80F-28F082166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8" y="552840"/>
            <a:ext cx="3200400" cy="84148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Deployments</a:t>
            </a:r>
            <a:endParaRPr lang="en-VN" b="1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7A5EDB-0055-294B-B93F-A062D42CF162}"/>
              </a:ext>
            </a:extLst>
          </p:cNvPr>
          <p:cNvSpPr txBox="1"/>
          <p:nvPr/>
        </p:nvSpPr>
        <p:spPr>
          <a:xfrm>
            <a:off x="3734645" y="386639"/>
            <a:ext cx="763151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Provides a way to deploy, update and manage Pods</a:t>
            </a:r>
          </a:p>
          <a:p>
            <a:r>
              <a:rPr lang="en-US" i="1" dirty="0"/>
              <a:t>Deployment will create two main components </a:t>
            </a:r>
            <a:r>
              <a:rPr lang="en-US" i="1" dirty="0">
                <a:hlinkClick r:id="rId2"/>
              </a:rPr>
              <a:t>Pods</a:t>
            </a:r>
            <a:r>
              <a:rPr lang="en-US" i="1" dirty="0"/>
              <a:t> &amp; </a:t>
            </a:r>
            <a:r>
              <a:rPr lang="en-US" i="1" dirty="0">
                <a:hlinkClick r:id="rId3"/>
              </a:rPr>
              <a:t>ReplicaSets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F8DF17-F71E-3049-ABD0-C9D7B24DDEEF}"/>
              </a:ext>
            </a:extLst>
          </p:cNvPr>
          <p:cNvSpPr txBox="1"/>
          <p:nvPr/>
        </p:nvSpPr>
        <p:spPr>
          <a:xfrm>
            <a:off x="4641599" y="1719515"/>
            <a:ext cx="746656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hlinkClick r:id="rId3"/>
              </a:rPr>
              <a:t>ReplicaSets</a:t>
            </a:r>
            <a:r>
              <a:rPr lang="en-US" dirty="0"/>
              <a:t>: A </a:t>
            </a:r>
            <a:r>
              <a:rPr lang="en-US" dirty="0" err="1"/>
              <a:t>ReplicaSet's</a:t>
            </a:r>
            <a:r>
              <a:rPr lang="en-US" dirty="0"/>
              <a:t> purpose is to maintain a stable set of replica Pods running at any given time.</a:t>
            </a:r>
            <a:br>
              <a:rPr lang="en-US" sz="1600" dirty="0"/>
            </a:br>
            <a:br>
              <a:rPr lang="en-US" sz="1600" dirty="0"/>
            </a:br>
            <a:r>
              <a:rPr lang="en-US" sz="1600" b="1" dirty="0"/>
              <a:t>S</a:t>
            </a:r>
            <a:r>
              <a:rPr lang="en-US" b="1" dirty="0"/>
              <a:t>imple understanding</a:t>
            </a:r>
            <a:r>
              <a:rPr lang="en-US" dirty="0"/>
              <a:t>, will increase or decrease the number of Pods(</a:t>
            </a:r>
            <a:r>
              <a:rPr lang="en-US" dirty="0">
                <a:hlinkClick r:id="rId4"/>
              </a:rPr>
              <a:t>HPA</a:t>
            </a:r>
            <a:r>
              <a:rPr lang="en-US" dirty="0"/>
              <a:t>).</a:t>
            </a:r>
          </a:p>
          <a:p>
            <a:r>
              <a:rPr lang="en-US" sz="1600" i="1" dirty="0"/>
              <a:t>ex: you get low traffic, </a:t>
            </a:r>
            <a:r>
              <a:rPr lang="en-US" sz="1600" i="1" dirty="0">
                <a:hlinkClick r:id="rId3"/>
              </a:rPr>
              <a:t>ReplicaSets</a:t>
            </a:r>
            <a:r>
              <a:rPr lang="en-US" sz="1600" i="1" dirty="0"/>
              <a:t> will kill some Pods, or with high traffic it </a:t>
            </a:r>
            <a:r>
              <a:rPr lang="en-US" sz="1600" dirty="0"/>
              <a:t>increase </a:t>
            </a:r>
            <a:r>
              <a:rPr lang="en-US" sz="1600" i="1" dirty="0"/>
              <a:t>the number of Pods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ED1AC5-0D3C-294E-8CD6-C800F52413AB}"/>
              </a:ext>
            </a:extLst>
          </p:cNvPr>
          <p:cNvSpPr txBox="1"/>
          <p:nvPr/>
        </p:nvSpPr>
        <p:spPr>
          <a:xfrm>
            <a:off x="4641599" y="4204385"/>
            <a:ext cx="72775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b="1" dirty="0"/>
              <a:t>How to define a </a:t>
            </a:r>
            <a:r>
              <a:rPr lang="en-US" b="1" dirty="0"/>
              <a:t>Deployment</a:t>
            </a:r>
            <a:r>
              <a:rPr lang="en-VN" b="1" dirty="0"/>
              <a:t> in manifest?</a:t>
            </a:r>
          </a:p>
          <a:p>
            <a:r>
              <a:rPr lang="en-VN" sz="1600" i="1" dirty="0"/>
              <a:t>- define a YAML </a:t>
            </a:r>
            <a:r>
              <a:rPr lang="en-US" sz="1600" i="1" dirty="0"/>
              <a:t>manifest</a:t>
            </a:r>
            <a:r>
              <a:rPr lang="en-VN" sz="1600" i="1" dirty="0"/>
              <a:t> file with(</a:t>
            </a:r>
            <a:r>
              <a:rPr lang="en-VN" sz="1600" i="1" dirty="0">
                <a:hlinkClick r:id="rId5"/>
              </a:rPr>
              <a:t>link</a:t>
            </a:r>
            <a:r>
              <a:rPr lang="en-VN" sz="1600" i="1" dirty="0"/>
              <a:t>) </a:t>
            </a:r>
            <a:r>
              <a:rPr lang="en-US" sz="1600" b="1" i="1" dirty="0">
                <a:solidFill>
                  <a:srgbClr val="FF0000"/>
                </a:solidFill>
              </a:rPr>
              <a:t>kind: Deployment</a:t>
            </a:r>
            <a:endParaRPr lang="en-VN" sz="1600" b="1" i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38A9C4-3B4E-E348-8ED0-AA7E17F37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55" y="1726195"/>
            <a:ext cx="4428000" cy="4592468"/>
          </a:xfrm>
          <a:prstGeom prst="round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14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37">
            <a:extLst>
              <a:ext uri="{FF2B5EF4-FFF2-40B4-BE49-F238E27FC236}">
                <a16:creationId xmlns:a16="http://schemas.microsoft.com/office/drawing/2014/main" id="{179BFE43-1B8F-4085-AD61-46248B3F3F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20059" r="9091" b="3332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DEAC7-D3E5-444C-8C3C-E432FDC5F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89" y="1012797"/>
            <a:ext cx="11511222" cy="4380717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3200" b="1" dirty="0"/>
              <a:t>1. An introduction to Kubernetes and GKE</a:t>
            </a:r>
            <a:br>
              <a:rPr lang="en-US" sz="3200" b="1" dirty="0"/>
            </a:br>
            <a:r>
              <a:rPr lang="en-US" sz="3200" b="1" dirty="0"/>
              <a:t>2. Kubernetes microservices overview</a:t>
            </a:r>
            <a:br>
              <a:rPr lang="en-US" sz="3200" b="1" dirty="0"/>
            </a:br>
            <a:r>
              <a:rPr lang="en-US" sz="3200" b="1" dirty="0"/>
              <a:t>3. Kubernetes’s concepts we find out</a:t>
            </a:r>
            <a:br>
              <a:rPr lang="en-US" sz="3200" b="1" dirty="0"/>
            </a:br>
            <a:r>
              <a:rPr lang="en-US" sz="3200" b="1" dirty="0"/>
              <a:t>4. Demo 1(using Deployment &amp; Service)</a:t>
            </a:r>
            <a:br>
              <a:rPr lang="en-US" sz="3200" b="1" dirty="0"/>
            </a:br>
            <a:r>
              <a:rPr lang="en-US" sz="3200" b="1" dirty="0"/>
              <a:t>5. An introduction to Helm &amp; </a:t>
            </a:r>
            <a:r>
              <a:rPr lang="en-US" sz="3200" b="1" dirty="0" err="1"/>
              <a:t>Traefik</a:t>
            </a:r>
            <a:br>
              <a:rPr lang="en-US" sz="3200" b="1" dirty="0"/>
            </a:br>
            <a:r>
              <a:rPr lang="en-US" sz="3200" b="1" dirty="0"/>
              <a:t>6. Demo 2(using Helm + </a:t>
            </a:r>
            <a:r>
              <a:rPr lang="en-US" sz="3200" b="1" dirty="0" err="1"/>
              <a:t>Traefik</a:t>
            </a:r>
            <a:r>
              <a:rPr lang="en-US" sz="3200" b="1" dirty="0"/>
              <a:t> + Deployment + Service)</a:t>
            </a:r>
            <a:endParaRPr lang="en-VN" sz="3200" b="1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37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1C31D9F-125D-BB4C-B80F-28F082166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36" y="634631"/>
            <a:ext cx="3200400" cy="113242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Services</a:t>
            </a:r>
            <a:endParaRPr lang="en-VN" b="1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522836-4DC7-3C43-90B0-CDE8AC24C211}"/>
              </a:ext>
            </a:extLst>
          </p:cNvPr>
          <p:cNvSpPr txBox="1"/>
          <p:nvPr/>
        </p:nvSpPr>
        <p:spPr>
          <a:xfrm>
            <a:off x="4164224" y="348755"/>
            <a:ext cx="74665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main life cycle of Pods after creating is </a:t>
            </a:r>
            <a:r>
              <a:rPr lang="en-US" sz="2000" b="1" dirty="0"/>
              <a:t>running</a:t>
            </a:r>
            <a:r>
              <a:rPr lang="en-US" sz="2000" dirty="0"/>
              <a:t> or </a:t>
            </a:r>
            <a:r>
              <a:rPr lang="en-US" sz="2000" b="1" dirty="0"/>
              <a:t>terminating</a:t>
            </a:r>
            <a:r>
              <a:rPr lang="en-US" sz="2000" dirty="0"/>
              <a:t>.</a:t>
            </a:r>
          </a:p>
          <a:p>
            <a:r>
              <a:rPr lang="en-US" sz="2000" dirty="0"/>
              <a:t>If we use a </a:t>
            </a:r>
            <a:r>
              <a:rPr lang="en-US" sz="2000" dirty="0">
                <a:hlinkClick r:id="rId2"/>
              </a:rPr>
              <a:t>Deployment</a:t>
            </a:r>
            <a:r>
              <a:rPr lang="en-US" sz="2000" dirty="0"/>
              <a:t>, it can create and destroy Pods dynamically.</a:t>
            </a:r>
          </a:p>
          <a:p>
            <a:r>
              <a:rPr lang="en-US" sz="2000" dirty="0"/>
              <a:t>And your Pod will get another IP address after re-create, so we need a </a:t>
            </a:r>
            <a:r>
              <a:rPr lang="en-US" sz="2000" dirty="0">
                <a:hlinkClick r:id="rId3"/>
              </a:rPr>
              <a:t>Service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F396C4-63C0-D34A-8699-80664A41EE01}"/>
              </a:ext>
            </a:extLst>
          </p:cNvPr>
          <p:cNvSpPr txBox="1"/>
          <p:nvPr/>
        </p:nvSpPr>
        <p:spPr>
          <a:xfrm>
            <a:off x="4167272" y="1767059"/>
            <a:ext cx="74665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hlinkClick r:id="rId4"/>
              </a:rPr>
              <a:t>Cloud-native service discovery</a:t>
            </a: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i="1" dirty="0"/>
              <a:t>we can query the </a:t>
            </a:r>
            <a:r>
              <a:rPr lang="en-US" i="1" dirty="0">
                <a:hlinkClick r:id="rId5"/>
              </a:rPr>
              <a:t>API server</a:t>
            </a:r>
            <a:r>
              <a:rPr lang="en-US" i="1" dirty="0"/>
              <a:t> for Endpoints, that get updated whenever the set of Pods in a Service changes.</a:t>
            </a:r>
          </a:p>
          <a:p>
            <a:pPr marL="285750" indent="-285750">
              <a:buFontTx/>
              <a:buChar char="-"/>
            </a:pPr>
            <a:r>
              <a:rPr lang="en-US" i="1" dirty="0"/>
              <a:t>This API allows services such as the Ingress controller to use the data for its Service Discovery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6FFB7-8180-3349-8AA8-3C7B6D570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72670"/>
            <a:ext cx="6032500" cy="2895600"/>
          </a:xfrm>
          <a:prstGeom prst="round2Diag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58F63E-DE6A-B248-A11E-D7AC52C48726}"/>
              </a:ext>
            </a:extLst>
          </p:cNvPr>
          <p:cNvSpPr txBox="1"/>
          <p:nvPr/>
        </p:nvSpPr>
        <p:spPr>
          <a:xfrm>
            <a:off x="6096000" y="3679393"/>
            <a:ext cx="547433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b="1" dirty="0"/>
              <a:t>How to define a </a:t>
            </a:r>
            <a:r>
              <a:rPr lang="en-US" b="1" dirty="0"/>
              <a:t>Service</a:t>
            </a:r>
            <a:r>
              <a:rPr lang="en-VN" b="1" dirty="0"/>
              <a:t> in manifest?</a:t>
            </a:r>
          </a:p>
          <a:p>
            <a:r>
              <a:rPr lang="en-VN" sz="1600" i="1" dirty="0"/>
              <a:t>- define a YAML </a:t>
            </a:r>
            <a:r>
              <a:rPr lang="en-US" sz="1600" i="1" dirty="0"/>
              <a:t>manifest</a:t>
            </a:r>
            <a:r>
              <a:rPr lang="en-VN" sz="1600" i="1" dirty="0"/>
              <a:t> file with(</a:t>
            </a:r>
            <a:r>
              <a:rPr lang="en-VN" sz="1600" i="1" dirty="0">
                <a:hlinkClick r:id="rId7"/>
              </a:rPr>
              <a:t>link</a:t>
            </a:r>
            <a:r>
              <a:rPr lang="en-VN" sz="1600" i="1" dirty="0"/>
              <a:t>) </a:t>
            </a:r>
            <a:r>
              <a:rPr lang="en-US" sz="1600" b="1" i="1" dirty="0">
                <a:solidFill>
                  <a:srgbClr val="FF0000"/>
                </a:solidFill>
              </a:rPr>
              <a:t>kind: Service</a:t>
            </a:r>
            <a:endParaRPr lang="en-VN" sz="1600" b="1" i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E31528-AF2F-E949-8DEB-22D6237D3272}"/>
              </a:ext>
            </a:extLst>
          </p:cNvPr>
          <p:cNvSpPr txBox="1"/>
          <p:nvPr/>
        </p:nvSpPr>
        <p:spPr>
          <a:xfrm>
            <a:off x="6096000" y="4538085"/>
            <a:ext cx="58702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Publishing Services(</a:t>
            </a:r>
            <a:r>
              <a:rPr lang="en-US" sz="2800" b="1" dirty="0">
                <a:hlinkClick r:id="rId7"/>
              </a:rPr>
              <a:t>ServiceTypes</a:t>
            </a:r>
            <a:r>
              <a:rPr lang="en-US" sz="2800" b="1" dirty="0"/>
              <a:t>)</a:t>
            </a: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1600" b="1" dirty="0" err="1"/>
              <a:t>ClusterIP</a:t>
            </a:r>
            <a:r>
              <a:rPr lang="en-US" sz="1600" i="1" dirty="0"/>
              <a:t>: Exposes the Service on a </a:t>
            </a:r>
            <a:r>
              <a:rPr lang="en-US" sz="1600" i="1" dirty="0">
                <a:solidFill>
                  <a:srgbClr val="FF0000"/>
                </a:solidFill>
              </a:rPr>
              <a:t>cluster-internal IP</a:t>
            </a:r>
            <a:r>
              <a:rPr lang="en-US" sz="1600" i="1" dirty="0"/>
              <a:t>, Service only reachable from within the cluster</a:t>
            </a:r>
          </a:p>
          <a:p>
            <a:pPr marL="285750" indent="-285750">
              <a:buFontTx/>
              <a:buChar char="-"/>
            </a:pPr>
            <a:r>
              <a:rPr lang="en-US" sz="1600" b="1" dirty="0">
                <a:hlinkClick r:id="rId8"/>
              </a:rPr>
              <a:t>NodePort</a:t>
            </a:r>
            <a:r>
              <a:rPr lang="en-US" sz="1600" i="1" dirty="0"/>
              <a:t>: as a </a:t>
            </a:r>
            <a:r>
              <a:rPr lang="en-US" sz="1600" b="1" i="1" dirty="0" err="1"/>
              <a:t>ClusterIP</a:t>
            </a:r>
            <a:r>
              <a:rPr lang="en-US" sz="1600" b="1" i="1" dirty="0"/>
              <a:t>, </a:t>
            </a:r>
            <a:r>
              <a:rPr lang="en-US" sz="1600" i="1" dirty="0"/>
              <a:t>but</a:t>
            </a:r>
            <a:r>
              <a:rPr lang="en-US" sz="1600" b="1" i="1" dirty="0"/>
              <a:t> y</a:t>
            </a:r>
            <a:r>
              <a:rPr lang="en-US" sz="1600" i="1" dirty="0"/>
              <a:t>ou'll be </a:t>
            </a:r>
            <a:r>
              <a:rPr lang="en-US" sz="1600" i="1" dirty="0">
                <a:solidFill>
                  <a:srgbClr val="FF0000"/>
                </a:solidFill>
              </a:rPr>
              <a:t>able to contact</a:t>
            </a:r>
            <a:r>
              <a:rPr lang="en-US" sz="1600" i="1" dirty="0"/>
              <a:t> the </a:t>
            </a:r>
            <a:r>
              <a:rPr lang="en-US" sz="1600" i="1" dirty="0" err="1"/>
              <a:t>NodePort</a:t>
            </a:r>
            <a:r>
              <a:rPr lang="en-US" sz="1600" i="1" dirty="0"/>
              <a:t> Service, </a:t>
            </a:r>
            <a:r>
              <a:rPr lang="en-US" sz="1600" i="1" dirty="0">
                <a:solidFill>
                  <a:srgbClr val="FF0000"/>
                </a:solidFill>
              </a:rPr>
              <a:t>from outside </a:t>
            </a:r>
            <a:r>
              <a:rPr lang="en-US" sz="1600" i="1" dirty="0"/>
              <a:t>the cluster, by requesting </a:t>
            </a:r>
            <a:r>
              <a:rPr lang="en-US" sz="1600" i="1" dirty="0">
                <a:solidFill>
                  <a:srgbClr val="FF0000"/>
                </a:solidFill>
              </a:rPr>
              <a:t>&lt;</a:t>
            </a:r>
            <a:r>
              <a:rPr lang="en-US" sz="1600" i="1" dirty="0" err="1">
                <a:solidFill>
                  <a:srgbClr val="FF0000"/>
                </a:solidFill>
              </a:rPr>
              <a:t>NodeIP</a:t>
            </a:r>
            <a:r>
              <a:rPr lang="en-US" sz="1600" i="1" dirty="0">
                <a:solidFill>
                  <a:srgbClr val="FF0000"/>
                </a:solidFill>
              </a:rPr>
              <a:t>&gt;:&lt;</a:t>
            </a:r>
            <a:r>
              <a:rPr lang="en-US" sz="1600" i="1" dirty="0" err="1">
                <a:solidFill>
                  <a:srgbClr val="FF0000"/>
                </a:solidFill>
              </a:rPr>
              <a:t>NodePort</a:t>
            </a:r>
            <a:r>
              <a:rPr lang="en-US" sz="1600" i="1" dirty="0">
                <a:solidFill>
                  <a:srgbClr val="FF0000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hlinkClick r:id="rId9"/>
              </a:rPr>
              <a:t>LoadBalancer</a:t>
            </a:r>
            <a:r>
              <a:rPr lang="en-US" sz="1600" i="1" dirty="0"/>
              <a:t>: Exposes the Service externally using a cloud provider's load balancer.</a:t>
            </a:r>
          </a:p>
        </p:txBody>
      </p:sp>
    </p:spTree>
    <p:extLst>
      <p:ext uri="{BB962C8B-B14F-4D97-AF65-F5344CB8AC3E}">
        <p14:creationId xmlns:p14="http://schemas.microsoft.com/office/powerpoint/2010/main" val="1195304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F884BE-6B34-2D4C-8F1B-4529779F0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Zero Downtime with Rolling Updates</a:t>
            </a:r>
            <a:endParaRPr lang="en-VN" b="1" dirty="0">
              <a:solidFill>
                <a:schemeClr val="bg1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Content Placeholder 8">
            <a:extLst>
              <a:ext uri="{FF2B5EF4-FFF2-40B4-BE49-F238E27FC236}">
                <a16:creationId xmlns:a16="http://schemas.microsoft.com/office/drawing/2014/main" id="{2DA77D6B-4F8F-4B86-BA18-60CD378BE3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3160540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202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1C31D9F-125D-BB4C-B80F-28F082166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05" y="542398"/>
            <a:ext cx="4646025" cy="1544782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Ingress</a:t>
            </a:r>
            <a:br>
              <a:rPr lang="en-US" sz="3200" b="1" dirty="0">
                <a:solidFill>
                  <a:srgbClr val="FFFFFF"/>
                </a:solidFill>
              </a:rPr>
            </a:br>
            <a:r>
              <a:rPr lang="en-US" sz="3200" b="1" dirty="0">
                <a:solidFill>
                  <a:srgbClr val="FFFFFF"/>
                </a:solidFill>
              </a:rPr>
              <a:t>&amp; Ingress Controllers</a:t>
            </a:r>
            <a:endParaRPr lang="en-VN" sz="3200" b="1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FABD94-F7AF-8D41-970F-33A7514F2FF6}"/>
              </a:ext>
            </a:extLst>
          </p:cNvPr>
          <p:cNvSpPr txBox="1"/>
          <p:nvPr/>
        </p:nvSpPr>
        <p:spPr>
          <a:xfrm>
            <a:off x="4167272" y="691907"/>
            <a:ext cx="74665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2"/>
              </a:rPr>
              <a:t>Ingress</a:t>
            </a:r>
            <a:r>
              <a:rPr lang="en-US" sz="2400" dirty="0"/>
              <a:t> exposes HTTP and HTTPS routes from outside the cluster to services within the cluster. Traffic routing is controlled by rules defined on the Ingress resource.</a:t>
            </a:r>
          </a:p>
          <a:p>
            <a:pPr marL="285750" indent="-285750">
              <a:buFontTx/>
              <a:buChar char="-"/>
            </a:pPr>
            <a:r>
              <a:rPr lang="en-US" i="1" dirty="0"/>
              <a:t>An Ingress may be configured to give Services externally-reachable URLs, load balance traffic, terminate SSL/TLS, and offer name-based virtual hosting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D517AE-2249-3A4B-BCD6-DD975315CDD3}"/>
              </a:ext>
            </a:extLst>
          </p:cNvPr>
          <p:cNvSpPr txBox="1"/>
          <p:nvPr/>
        </p:nvSpPr>
        <p:spPr>
          <a:xfrm>
            <a:off x="4170319" y="3018780"/>
            <a:ext cx="74665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200" i="1" dirty="0"/>
              <a:t>For an </a:t>
            </a:r>
            <a:r>
              <a:rPr lang="en-US" sz="2200" i="1" dirty="0">
                <a:hlinkClick r:id="rId2"/>
              </a:rPr>
              <a:t>Ingress</a:t>
            </a:r>
            <a:r>
              <a:rPr lang="en-US" sz="2200" i="1" dirty="0"/>
              <a:t> resource to work, the cluster must have an </a:t>
            </a:r>
            <a:r>
              <a:rPr lang="en-US" sz="2200" i="1" dirty="0">
                <a:hlinkClick r:id="rId3"/>
              </a:rPr>
              <a:t>ingress controller</a:t>
            </a:r>
            <a:r>
              <a:rPr lang="en-US" sz="2200" i="1" dirty="0"/>
              <a:t> running.</a:t>
            </a:r>
          </a:p>
          <a:p>
            <a:endParaRPr lang="en-US" sz="2200" i="1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sz="2200" i="1" dirty="0">
                <a:hlinkClick r:id="rId3"/>
              </a:rPr>
              <a:t>Ingress controllers</a:t>
            </a:r>
            <a:r>
              <a:rPr lang="en-US" sz="2200" i="1" dirty="0"/>
              <a:t> are not started automatically with a cluster, we need implementation with an </a:t>
            </a:r>
            <a:r>
              <a:rPr lang="en-US" sz="2200" i="1" dirty="0">
                <a:hlinkClick r:id="rId4"/>
              </a:rPr>
              <a:t>Additional controller</a:t>
            </a:r>
            <a:endParaRPr lang="en-US" sz="2200" i="1" dirty="0"/>
          </a:p>
          <a:p>
            <a:endParaRPr lang="en-US" sz="2200" i="1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sz="2200" i="1" dirty="0"/>
              <a:t>Different </a:t>
            </a:r>
            <a:r>
              <a:rPr lang="en-US" sz="2200" i="1" dirty="0">
                <a:hlinkClick r:id="rId5"/>
              </a:rPr>
              <a:t>Ingress controller</a:t>
            </a:r>
            <a:r>
              <a:rPr lang="en-US" sz="2200" i="1" dirty="0"/>
              <a:t> support different annotations. Review the documentation for your choice of Ingress controller to learn which annotations are supported.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00742-4271-8743-827A-53C4FEF2C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46" y="2756869"/>
            <a:ext cx="4060120" cy="4101131"/>
          </a:xfrm>
          <a:prstGeom prst="round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35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6431C14-FB2E-654F-AB26-C4B82E269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48" y="11253"/>
            <a:ext cx="8849597" cy="6836316"/>
          </a:xfrm>
          <a:prstGeom prst="rect">
            <a:avLst/>
          </a:prstGeom>
          <a:ln>
            <a:noFill/>
          </a:ln>
        </p:spPr>
      </p:pic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EFCCBF5-5484-2C40-883C-17C11F396F75}"/>
                  </a:ext>
                </a:extLst>
              </p14:cNvPr>
              <p14:cNvContentPartPr/>
              <p14:nvPr/>
            </p14:nvContentPartPr>
            <p14:xfrm>
              <a:off x="751030" y="57694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EFCCBF5-5484-2C40-883C-17C11F396F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390" y="4905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2190CEA-E0A8-CA4F-BE2C-D301775A419D}"/>
                  </a:ext>
                </a:extLst>
              </p14:cNvPr>
              <p14:cNvContentPartPr/>
              <p14:nvPr/>
            </p14:nvContentPartPr>
            <p14:xfrm>
              <a:off x="4806790" y="4213534"/>
              <a:ext cx="594000" cy="6534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2190CEA-E0A8-CA4F-BE2C-D301775A41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44150" y="4150894"/>
                <a:ext cx="719640" cy="77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A754937-A6AA-B448-9B5C-A6ACFB5065B7}"/>
                  </a:ext>
                </a:extLst>
              </p14:cNvPr>
              <p14:cNvContentPartPr/>
              <p14:nvPr/>
            </p14:nvContentPartPr>
            <p14:xfrm>
              <a:off x="3958630" y="4496854"/>
              <a:ext cx="1186200" cy="2912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A754937-A6AA-B448-9B5C-A6ACFB5065B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95630" y="4434214"/>
                <a:ext cx="131184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3082C1F-089A-F643-9F5B-EB467101378F}"/>
                  </a:ext>
                </a:extLst>
              </p14:cNvPr>
              <p14:cNvContentPartPr/>
              <p14:nvPr/>
            </p14:nvContentPartPr>
            <p14:xfrm>
              <a:off x="4125600" y="4607649"/>
              <a:ext cx="629640" cy="201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3082C1F-089A-F643-9F5B-EB467101378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62960" y="4544649"/>
                <a:ext cx="7552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C416A6A-C04D-D64F-B4D5-FA747123D20A}"/>
                  </a:ext>
                </a:extLst>
              </p14:cNvPr>
              <p14:cNvContentPartPr/>
              <p14:nvPr/>
            </p14:nvContentPartPr>
            <p14:xfrm>
              <a:off x="3911760" y="4382649"/>
              <a:ext cx="894600" cy="3488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C416A6A-C04D-D64F-B4D5-FA747123D20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48760" y="4320009"/>
                <a:ext cx="1020240" cy="47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8618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EBFDB7D-DD97-44CE-AFFB-458781A3D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09F51ED-7738-D147-A353-8851F9193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62" r="-1" b="-1"/>
          <a:stretch/>
        </p:blipFill>
        <p:spPr>
          <a:xfrm>
            <a:off x="20" y="10"/>
            <a:ext cx="9272902" cy="6857990"/>
          </a:xfrm>
          <a:custGeom>
            <a:avLst/>
            <a:gdLst/>
            <a:ahLst/>
            <a:cxnLst/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9" name="Freeform 5">
            <a:extLst>
              <a:ext uri="{FF2B5EF4-FFF2-40B4-BE49-F238E27FC236}">
                <a16:creationId xmlns:a16="http://schemas.microsoft.com/office/drawing/2014/main" id="{50F864A1-23CF-4954-887F-3C4458622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60561" y="1348782"/>
            <a:ext cx="935037" cy="8243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8D313E8C-7457-407E-BDA5-EACA44D38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60661" y="1000124"/>
            <a:ext cx="762167" cy="6719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2497284-D5B2-7849-8316-549C2A75B1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4531" y="10"/>
            <a:ext cx="8863840" cy="6857990"/>
          </a:xfrm>
          <a:custGeom>
            <a:avLst/>
            <a:gdLst/>
            <a:ahLst/>
            <a:cxnLst/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13723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3E5C-65C3-5E46-B881-EFD653FB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7272" y="265674"/>
            <a:ext cx="7706029" cy="60251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>
                <a:hlinkClick r:id="rId2"/>
              </a:rPr>
              <a:t>Traefik Proxy</a:t>
            </a:r>
            <a:r>
              <a:rPr lang="en-US" b="1" dirty="0"/>
              <a:t> is an </a:t>
            </a:r>
            <a:r>
              <a:rPr lang="en-US" b="1" dirty="0">
                <a:hlinkClick r:id="rId3"/>
              </a:rPr>
              <a:t>additional controller</a:t>
            </a:r>
            <a:r>
              <a:rPr lang="en-US" b="1" dirty="0"/>
              <a:t> for K8s</a:t>
            </a:r>
            <a:endParaRPr lang="en-VN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1C31D9F-125D-BB4C-B80F-28F082166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99" y="1307951"/>
            <a:ext cx="3200400" cy="1301907"/>
          </a:xfrm>
        </p:spPr>
        <p:txBody>
          <a:bodyPr>
            <a:normAutofit/>
          </a:bodyPr>
          <a:lstStyle/>
          <a:p>
            <a:r>
              <a:rPr lang="en-VN" b="1" dirty="0">
                <a:solidFill>
                  <a:srgbClr val="FFFFFF"/>
                </a:solidFill>
              </a:rPr>
              <a:t>Traefik Proxy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2F8F80-1289-7648-8884-9032274EB960}"/>
              </a:ext>
            </a:extLst>
          </p:cNvPr>
          <p:cNvSpPr txBox="1"/>
          <p:nvPr/>
        </p:nvSpPr>
        <p:spPr>
          <a:xfrm>
            <a:off x="4167272" y="902276"/>
            <a:ext cx="7706029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err="1"/>
              <a:t>Traefik</a:t>
            </a:r>
            <a:r>
              <a:rPr lang="en-US" sz="2200" i="1" dirty="0"/>
              <a:t>(call traffic) is a Reverse-proxy for microservices, also a load balancer, make microservices deployment process easier</a:t>
            </a:r>
            <a:endParaRPr lang="en-US" i="1" dirty="0"/>
          </a:p>
          <a:p>
            <a:pPr>
              <a:lnSpc>
                <a:spcPct val="150000"/>
              </a:lnSpc>
            </a:pPr>
            <a:r>
              <a:rPr lang="en-VN" b="1" dirty="0"/>
              <a:t>Main </a:t>
            </a:r>
            <a:r>
              <a:rPr lang="en-US" b="1" dirty="0"/>
              <a:t>Concepts: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hlinkClick r:id="rId4"/>
              </a:rPr>
              <a:t>Edge Router</a:t>
            </a:r>
            <a:r>
              <a:rPr lang="en-US" dirty="0"/>
              <a:t>: </a:t>
            </a:r>
            <a:r>
              <a:rPr lang="en-US" i="1" dirty="0"/>
              <a:t>intercepts and routes every incoming request, knows all the logic and every rule that determine which services handle which requests (based on the </a:t>
            </a:r>
            <a:r>
              <a:rPr lang="en-US" i="1" dirty="0">
                <a:hlinkClick r:id="rId5"/>
              </a:rPr>
              <a:t>path</a:t>
            </a:r>
            <a:r>
              <a:rPr lang="en-US" i="1" dirty="0"/>
              <a:t>, the </a:t>
            </a:r>
            <a:r>
              <a:rPr lang="en-US" i="1" dirty="0">
                <a:hlinkClick r:id="rId5"/>
              </a:rPr>
              <a:t>host</a:t>
            </a:r>
            <a:r>
              <a:rPr lang="en-US" i="1" dirty="0"/>
              <a:t>, </a:t>
            </a:r>
            <a:r>
              <a:rPr lang="en-US" i="1" dirty="0">
                <a:hlinkClick r:id="rId5"/>
              </a:rPr>
              <a:t>headers</a:t>
            </a:r>
            <a:r>
              <a:rPr lang="en-US" i="1" dirty="0"/>
              <a:t>, </a:t>
            </a:r>
            <a:r>
              <a:rPr lang="en-US" i="1" dirty="0">
                <a:hlinkClick r:id="rId5"/>
              </a:rPr>
              <a:t>and so on</a:t>
            </a:r>
            <a:r>
              <a:rPr lang="en-US" i="1" dirty="0"/>
              <a:t>...)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hlinkClick r:id="rId6"/>
              </a:rPr>
              <a:t>Auto Service Discovery</a:t>
            </a:r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66ADB13-F8C5-3E40-8245-CACD29CF71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3" y="3574473"/>
            <a:ext cx="4908967" cy="31957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746DC4-595A-A04E-8C85-F8530FF4422D}"/>
              </a:ext>
            </a:extLst>
          </p:cNvPr>
          <p:cNvSpPr txBox="1"/>
          <p:nvPr/>
        </p:nvSpPr>
        <p:spPr>
          <a:xfrm>
            <a:off x="5049585" y="3376295"/>
            <a:ext cx="658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 dirty="0"/>
              <a:t>Two way to define </a:t>
            </a:r>
            <a:r>
              <a:rPr lang="en-VN" sz="2400" b="1"/>
              <a:t>an Ingress</a:t>
            </a:r>
            <a:endParaRPr lang="en-VN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FD856-1BAD-4248-A975-FB25BFEB3512}"/>
              </a:ext>
            </a:extLst>
          </p:cNvPr>
          <p:cNvSpPr txBox="1"/>
          <p:nvPr/>
        </p:nvSpPr>
        <p:spPr>
          <a:xfrm>
            <a:off x="5049585" y="3872046"/>
            <a:ext cx="6920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i="1" dirty="0"/>
              <a:t>U</a:t>
            </a:r>
            <a:r>
              <a:rPr lang="en-VN" i="1" dirty="0"/>
              <a:t>se </a:t>
            </a:r>
            <a:r>
              <a:rPr lang="en-US" i="1" dirty="0"/>
              <a:t>Ingress Controller(</a:t>
            </a:r>
            <a:r>
              <a:rPr lang="en-US" i="1" dirty="0">
                <a:hlinkClick r:id="rId8"/>
              </a:rPr>
              <a:t>docs link</a:t>
            </a:r>
            <a:r>
              <a:rPr lang="en-US" i="1" dirty="0"/>
              <a:t>)(that mean it manages access to a cluster services by supporting the </a:t>
            </a:r>
            <a:r>
              <a:rPr lang="en-US" i="1" dirty="0">
                <a:hlinkClick r:id="rId9"/>
              </a:rPr>
              <a:t>Ingress</a:t>
            </a:r>
            <a:r>
              <a:rPr lang="en-US" i="1" dirty="0"/>
              <a:t> specification)</a:t>
            </a:r>
            <a:endParaRPr lang="en-US" sz="1600" i="1" dirty="0"/>
          </a:p>
          <a:p>
            <a:pPr marL="285750" indent="-285750">
              <a:buFontTx/>
              <a:buChar char="-"/>
            </a:pPr>
            <a:r>
              <a:rPr lang="en-US" i="1" dirty="0"/>
              <a:t>Use Custom Ingress Controller(</a:t>
            </a:r>
            <a:r>
              <a:rPr lang="en-US" i="1" dirty="0">
                <a:hlinkClick r:id="rId10"/>
              </a:rPr>
              <a:t>docs link</a:t>
            </a:r>
            <a:r>
              <a:rPr lang="en-US" i="1" dirty="0"/>
              <a:t>), they were written a </a:t>
            </a:r>
            <a:r>
              <a:rPr lang="en-US" b="1" i="1" dirty="0">
                <a:hlinkClick r:id="rId11"/>
              </a:rPr>
              <a:t>Custom Resource Definition</a:t>
            </a:r>
            <a:r>
              <a:rPr lang="en-US" b="1" i="1" dirty="0"/>
              <a:t>(CRD) </a:t>
            </a:r>
            <a:r>
              <a:rPr lang="en-US" i="1" dirty="0"/>
              <a:t>for an </a:t>
            </a:r>
            <a:r>
              <a:rPr lang="en-US" i="1" dirty="0">
                <a:hlinkClick r:id="rId10"/>
              </a:rPr>
              <a:t>IngressRoute</a:t>
            </a:r>
            <a:r>
              <a:rPr lang="en-US" i="1" dirty="0"/>
              <a:t> type, it was supporting the </a:t>
            </a:r>
            <a:r>
              <a:rPr lang="en-US" i="1" dirty="0" err="1"/>
              <a:t>Traefik</a:t>
            </a:r>
            <a:r>
              <a:rPr lang="en-US" i="1" dirty="0"/>
              <a:t> specification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F1AD6D-CBE3-204D-B29E-106B276C56A7}"/>
              </a:ext>
            </a:extLst>
          </p:cNvPr>
          <p:cNvSpPr txBox="1"/>
          <p:nvPr/>
        </p:nvSpPr>
        <p:spPr>
          <a:xfrm>
            <a:off x="5049585" y="5383459"/>
            <a:ext cx="6990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 dirty="0"/>
              <a:t>Some features</a:t>
            </a:r>
          </a:p>
          <a:p>
            <a:pPr marL="285750" indent="-285750">
              <a:buFontTx/>
              <a:buChar char="-"/>
            </a:pPr>
            <a:r>
              <a:rPr lang="en-US" i="1" dirty="0"/>
              <a:t>Routing &amp; load balancing</a:t>
            </a:r>
          </a:p>
          <a:p>
            <a:pPr marL="285750" indent="-285750">
              <a:buFontTx/>
              <a:buChar char="-"/>
            </a:pPr>
            <a:r>
              <a:rPr lang="en-US" i="1" dirty="0"/>
              <a:t>Security with Let’s Encrypt support &amp; Custom certificates, </a:t>
            </a:r>
            <a:r>
              <a:rPr lang="en-US" i="1" dirty="0" err="1"/>
              <a:t>etc</a:t>
            </a:r>
            <a:endParaRPr lang="en-US" i="1" dirty="0"/>
          </a:p>
          <a:p>
            <a:pPr marL="285750" indent="-285750">
              <a:buFontTx/>
              <a:buChar char="-"/>
            </a:pPr>
            <a:r>
              <a:rPr lang="en-US" i="1" dirty="0"/>
              <a:t>Dynamic Configuration &amp; Observability</a:t>
            </a:r>
          </a:p>
          <a:p>
            <a:pPr marL="285750" indent="-285750">
              <a:buFontTx/>
              <a:buChar char="-"/>
            </a:pP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285693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E358057-9810-49E3-BFD4-A4A4999CA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50949C-F599-4B8B-933A-DC36FC28C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1C31D9F-125D-BB4C-B80F-28F082166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161" y="685797"/>
            <a:ext cx="6227856" cy="155045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2"/>
              </a:rPr>
              <a:t>Helm</a:t>
            </a:r>
            <a:r>
              <a:rPr lang="en-US" sz="2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is a</a:t>
            </a:r>
            <a:r>
              <a:rPr lang="en-US" sz="2700" b="1" dirty="0"/>
              <a:t> package manager for </a:t>
            </a:r>
            <a:r>
              <a:rPr lang="en-US" sz="2700" b="1" dirty="0" err="1"/>
              <a:t>Kubertenes</a:t>
            </a:r>
            <a:br>
              <a:rPr lang="en-US" sz="2800" b="1" dirty="0"/>
            </a:br>
            <a:r>
              <a:rPr lang="en-US" sz="2800" b="1" dirty="0"/>
              <a:t>- </a:t>
            </a:r>
            <a:r>
              <a:rPr lang="en-US" sz="2000" b="1" i="1" dirty="0"/>
              <a:t>Helm</a:t>
            </a:r>
            <a:r>
              <a:rPr lang="en-US" sz="2000" i="1" dirty="0"/>
              <a:t>, by making application deployment easy, standardized and reusable, reduces deployment complexity, </a:t>
            </a:r>
            <a:r>
              <a:rPr lang="en-US" sz="2000" i="1" dirty="0" err="1"/>
              <a:t>etc</a:t>
            </a:r>
            <a:endParaRPr lang="en-US" sz="2000" b="1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3E5C-65C3-5E46-B881-EFD653FB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453" y="2529444"/>
            <a:ext cx="7406564" cy="3457838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i="1" dirty="0"/>
              <a:t>You don’t want to define many K8s's resources</a:t>
            </a:r>
          </a:p>
          <a:p>
            <a:pPr>
              <a:buFontTx/>
              <a:buChar char="-"/>
            </a:pPr>
            <a:r>
              <a:rPr lang="en-US" sz="1800" b="1" i="1" dirty="0">
                <a:hlinkClick r:id="rId3"/>
              </a:rPr>
              <a:t>Use cases of helm</a:t>
            </a:r>
            <a:endParaRPr lang="en-US" sz="1800" b="1" i="1" dirty="0"/>
          </a:p>
          <a:p>
            <a:pPr marL="0" indent="0">
              <a:buNone/>
            </a:pPr>
            <a:endParaRPr lang="en-US" sz="1800" b="1" i="1" dirty="0"/>
          </a:p>
          <a:p>
            <a:pPr marL="0" indent="0">
              <a:buNone/>
            </a:pPr>
            <a:r>
              <a:rPr lang="en-US" sz="2400" b="1" dirty="0"/>
              <a:t>Concepts</a:t>
            </a:r>
          </a:p>
          <a:p>
            <a:pPr>
              <a:buFontTx/>
              <a:buChar char="-"/>
            </a:pPr>
            <a:r>
              <a:rPr lang="en-US" sz="1700" b="1" dirty="0"/>
              <a:t>Helm package</a:t>
            </a:r>
            <a:r>
              <a:rPr lang="en-US" sz="1700" b="1" i="1" dirty="0"/>
              <a:t> </a:t>
            </a:r>
            <a:r>
              <a:rPr lang="en-US" sz="1700" i="1" dirty="0"/>
              <a:t>is called </a:t>
            </a:r>
            <a:r>
              <a:rPr lang="en-US" sz="1700" b="1" i="1" dirty="0"/>
              <a:t>Chart, </a:t>
            </a:r>
            <a:r>
              <a:rPr lang="en-US" sz="1700" i="1" dirty="0"/>
              <a:t>it is a collection of YAML files</a:t>
            </a:r>
          </a:p>
          <a:p>
            <a:pPr>
              <a:buFontTx/>
              <a:buChar char="-"/>
            </a:pPr>
            <a:r>
              <a:rPr lang="en-US" sz="1700" b="1" dirty="0"/>
              <a:t>Config</a:t>
            </a:r>
            <a:r>
              <a:rPr lang="en-US" sz="1700" i="1" dirty="0"/>
              <a:t>: in the </a:t>
            </a:r>
            <a:r>
              <a:rPr lang="en-US" sz="1700" b="1" i="1" dirty="0" err="1"/>
              <a:t>values.yaml</a:t>
            </a:r>
            <a:r>
              <a:rPr lang="en-US" sz="1700" b="1" i="1" dirty="0"/>
              <a:t> </a:t>
            </a:r>
            <a:r>
              <a:rPr lang="en-US" sz="1700" i="1" dirty="0"/>
              <a:t>file contains the configuration specific to a release of the Kubernetes application. This can be a configuration for service, ingress, and deployment</a:t>
            </a:r>
          </a:p>
          <a:p>
            <a:pPr>
              <a:buFontTx/>
              <a:buChar char="-"/>
            </a:pPr>
            <a:r>
              <a:rPr lang="en-US" sz="1700" b="1" dirty="0"/>
              <a:t>Release</a:t>
            </a:r>
            <a:r>
              <a:rPr lang="en-US" sz="1700" i="1" dirty="0"/>
              <a:t>: is a version of the K8s application running Chart-based and associated with a specific Config.</a:t>
            </a:r>
          </a:p>
          <a:p>
            <a:pPr>
              <a:buFontTx/>
              <a:buChar char="-"/>
            </a:pPr>
            <a:r>
              <a:rPr lang="en-US" sz="1700" b="1" dirty="0"/>
              <a:t>Repository</a:t>
            </a:r>
            <a:r>
              <a:rPr lang="en-US" sz="1700" i="1" dirty="0"/>
              <a:t>(</a:t>
            </a:r>
            <a:r>
              <a:rPr lang="en-US" sz="1700" i="1" dirty="0" err="1">
                <a:hlinkClick r:id="rId4"/>
              </a:rPr>
              <a:t>Helmhub</a:t>
            </a:r>
            <a:r>
              <a:rPr lang="en-US" sz="1700" i="1" dirty="0"/>
              <a:t>) is the place where charts can be collected and shared(at helm hub, a chart start with stable/[</a:t>
            </a:r>
            <a:r>
              <a:rPr lang="en-US" sz="1700" i="1" dirty="0" err="1"/>
              <a:t>AppName</a:t>
            </a:r>
            <a:r>
              <a:rPr lang="en-US" sz="1700" i="1" dirty="0"/>
              <a:t>] is a </a:t>
            </a:r>
            <a:r>
              <a:rPr lang="en-US" sz="1700" i="1" dirty="0">
                <a:solidFill>
                  <a:srgbClr val="FF0000"/>
                </a:solidFill>
              </a:rPr>
              <a:t>Stable Chart</a:t>
            </a:r>
            <a:r>
              <a:rPr lang="en-US" sz="1700" i="1" dirty="0"/>
              <a:t>,</a:t>
            </a:r>
            <a:r>
              <a:rPr lang="en-US" sz="1700" i="1" dirty="0">
                <a:solidFill>
                  <a:srgbClr val="FF0000"/>
                </a:solidFill>
              </a:rPr>
              <a:t> </a:t>
            </a:r>
            <a:r>
              <a:rPr lang="en-US" sz="1700" i="1" dirty="0"/>
              <a:t>Stable Charts meet the criteria in </a:t>
            </a:r>
            <a:r>
              <a:rPr lang="en-US" sz="1700" i="1" dirty="0">
                <a:solidFill>
                  <a:srgbClr val="FF0000"/>
                </a:solidFill>
              </a:rPr>
              <a:t>the technical requirements &amp; Verification</a:t>
            </a:r>
            <a:r>
              <a:rPr lang="en-US" sz="1700" i="1" dirty="0"/>
              <a:t>)</a:t>
            </a:r>
          </a:p>
          <a:p>
            <a:pPr>
              <a:buFontTx/>
              <a:buChar char="-"/>
            </a:pPr>
            <a:endParaRPr lang="en-US" sz="1600" i="1" dirty="0"/>
          </a:p>
        </p:txBody>
      </p:sp>
      <p:sp>
        <p:nvSpPr>
          <p:cNvPr id="27" name="Graphic 14">
            <a:extLst>
              <a:ext uri="{FF2B5EF4-FFF2-40B4-BE49-F238E27FC236}">
                <a16:creationId xmlns:a16="http://schemas.microsoft.com/office/drawing/2014/main" id="{0EED4863-2C36-4368-8EC1-8981F71E1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7507" y="3422160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D98D85-57E7-6348-A306-CD1395801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855" y="1425038"/>
            <a:ext cx="3951344" cy="456224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EBCA50A-5298-4A7E-A04A-6668F03E1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7289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Graphic 14">
            <a:extLst>
              <a:ext uri="{FF2B5EF4-FFF2-40B4-BE49-F238E27FC236}">
                <a16:creationId xmlns:a16="http://schemas.microsoft.com/office/drawing/2014/main" id="{2929DB54-1BF0-4191-88B1-ADEBA6E9A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7507" y="3425580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BBE06B-52A9-428B-BA9D-8838EE1BF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606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E358057-9810-49E3-BFD4-A4A4999CA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50949C-F599-4B8B-933A-DC36FC28C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1C31D9F-125D-BB4C-B80F-28F082166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4371" y="685798"/>
            <a:ext cx="5713502" cy="1059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Using </a:t>
            </a:r>
            <a:r>
              <a:rPr lang="en-US" sz="2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Traefik</a:t>
            </a:r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helm chart(</a:t>
            </a:r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2"/>
              </a:rPr>
              <a:t>link</a:t>
            </a:r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3E5C-65C3-5E46-B881-EFD653FB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453" y="2529444"/>
            <a:ext cx="7406564" cy="345783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buNone/>
            </a:pPr>
            <a:endParaRPr lang="en-US" sz="2200" b="1" dirty="0"/>
          </a:p>
          <a:p>
            <a:pPr>
              <a:buFont typeface="Wingdings" pitchFamily="2" charset="2"/>
              <a:buChar char="v"/>
            </a:pPr>
            <a:r>
              <a:rPr lang="en-US" sz="2000" dirty="0"/>
              <a:t>By default the </a:t>
            </a:r>
            <a:r>
              <a:rPr lang="en-US" sz="2000" dirty="0" err="1"/>
              <a:t>Traefik</a:t>
            </a:r>
            <a:r>
              <a:rPr lang="en-US" sz="2000" dirty="0"/>
              <a:t> helm chart has exposed for us two ports:</a:t>
            </a:r>
          </a:p>
          <a:p>
            <a:r>
              <a:rPr lang="en-US" sz="2000" i="1" dirty="0"/>
              <a:t>Port </a:t>
            </a:r>
            <a:r>
              <a:rPr lang="en-US" sz="2000" i="1" dirty="0">
                <a:solidFill>
                  <a:srgbClr val="FF0000"/>
                </a:solidFill>
              </a:rPr>
              <a:t>80</a:t>
            </a:r>
            <a:r>
              <a:rPr lang="en-US" sz="2000" i="1" dirty="0"/>
              <a:t> with --</a:t>
            </a:r>
            <a:r>
              <a:rPr lang="en-US" sz="2000" i="1" dirty="0" err="1"/>
              <a:t>entrypoints</a:t>
            </a:r>
            <a:r>
              <a:rPr lang="en-US" sz="2000" i="1" dirty="0"/>
              <a:t>.&lt;name&gt; is </a:t>
            </a:r>
            <a:r>
              <a:rPr lang="en-US" sz="2000" b="1" i="1" dirty="0">
                <a:solidFill>
                  <a:srgbClr val="FF0000"/>
                </a:solidFill>
              </a:rPr>
              <a:t>web</a:t>
            </a:r>
          </a:p>
          <a:p>
            <a:r>
              <a:rPr lang="en-US" sz="2000" i="1" dirty="0"/>
              <a:t>Port </a:t>
            </a:r>
            <a:r>
              <a:rPr lang="en-US" sz="2000" i="1" dirty="0">
                <a:solidFill>
                  <a:srgbClr val="FF0000"/>
                </a:solidFill>
              </a:rPr>
              <a:t>443</a:t>
            </a:r>
            <a:r>
              <a:rPr lang="en-US" sz="2000" i="1" dirty="0"/>
              <a:t> with --</a:t>
            </a:r>
            <a:r>
              <a:rPr lang="en-US" sz="2000" i="1" dirty="0" err="1"/>
              <a:t>entrypoints</a:t>
            </a:r>
            <a:r>
              <a:rPr lang="en-US" sz="2000" i="1" dirty="0"/>
              <a:t>.&lt;name&gt; is </a:t>
            </a:r>
            <a:r>
              <a:rPr lang="en-US" sz="2000" b="1" i="1" dirty="0" err="1">
                <a:solidFill>
                  <a:srgbClr val="FF0000"/>
                </a:solidFill>
              </a:rPr>
              <a:t>websecure</a:t>
            </a:r>
            <a:endParaRPr lang="en-US" sz="2000" b="1" i="1" dirty="0">
              <a:solidFill>
                <a:srgbClr val="FF0000"/>
              </a:solidFill>
            </a:endParaRPr>
          </a:p>
          <a:p>
            <a:r>
              <a:rPr lang="en-US" sz="2000" i="1" dirty="0"/>
              <a:t>Visit </a:t>
            </a:r>
            <a:r>
              <a:rPr lang="en-US" sz="2000" i="1" dirty="0">
                <a:hlinkClick r:id="rId3"/>
              </a:rPr>
              <a:t>link</a:t>
            </a:r>
            <a:r>
              <a:rPr lang="en-US" sz="2000" i="1" dirty="0"/>
              <a:t> for more information about Configure ports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>
                <a:hlinkClick r:id="rId4"/>
              </a:rPr>
              <a:t>Source code</a:t>
            </a:r>
            <a:endParaRPr lang="en-VN" sz="2000" dirty="0"/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lang="en-US" sz="2000" dirty="0" err="1"/>
              <a:t>Athe</a:t>
            </a:r>
            <a:r>
              <a:rPr lang="en-US" sz="2000" dirty="0"/>
              <a:t> file </a:t>
            </a:r>
            <a:r>
              <a:rPr lang="en-US" sz="2000" dirty="0">
                <a:hlinkClick r:id="rId5"/>
              </a:rPr>
              <a:t>values.yaml</a:t>
            </a:r>
            <a:r>
              <a:rPr lang="en-VN" sz="2000" dirty="0"/>
              <a:t>, we can </a:t>
            </a:r>
            <a:r>
              <a:rPr lang="en-US" sz="2000" dirty="0"/>
              <a:t>customize the installation by specifying custom values, as with any helm chart</a:t>
            </a:r>
            <a:br>
              <a:rPr lang="en-US" sz="2000" dirty="0"/>
            </a:br>
            <a:r>
              <a:rPr lang="en-US" sz="1600" b="1" i="1" dirty="0"/>
              <a:t>Install with </a:t>
            </a:r>
            <a:r>
              <a:rPr lang="en-US" sz="1600" b="1" i="1" dirty="0">
                <a:solidFill>
                  <a:srgbClr val="FF0000"/>
                </a:solidFill>
              </a:rPr>
              <a:t>helm install --values=./custom-</a:t>
            </a:r>
            <a:r>
              <a:rPr lang="en-US" sz="1600" b="1" i="1" dirty="0" err="1">
                <a:solidFill>
                  <a:srgbClr val="FF0000"/>
                </a:solidFill>
              </a:rPr>
              <a:t>values.yml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traefik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traefik</a:t>
            </a:r>
            <a:r>
              <a:rPr lang="en-US" sz="1600" b="1" i="1" dirty="0">
                <a:solidFill>
                  <a:srgbClr val="FF0000"/>
                </a:solidFill>
              </a:rPr>
              <a:t>/</a:t>
            </a:r>
            <a:r>
              <a:rPr lang="en-US" sz="1600" b="1" i="1" dirty="0" err="1">
                <a:solidFill>
                  <a:srgbClr val="FF0000"/>
                </a:solidFill>
              </a:rPr>
              <a:t>traefik</a:t>
            </a:r>
            <a:endParaRPr lang="en-VN" sz="1600" b="1" i="1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sz="2000" dirty="0">
                <a:hlinkClick r:id="rId2"/>
              </a:rPr>
              <a:t>Installing &amp; Deploying Traefik</a:t>
            </a:r>
            <a:endParaRPr lang="en-US" sz="2000" dirty="0"/>
          </a:p>
        </p:txBody>
      </p:sp>
      <p:sp>
        <p:nvSpPr>
          <p:cNvPr id="27" name="Graphic 14">
            <a:extLst>
              <a:ext uri="{FF2B5EF4-FFF2-40B4-BE49-F238E27FC236}">
                <a16:creationId xmlns:a16="http://schemas.microsoft.com/office/drawing/2014/main" id="{0EED4863-2C36-4368-8EC1-8981F71E1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7507" y="3422160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D98D85-57E7-6348-A306-CD13958013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6855" y="1425038"/>
            <a:ext cx="3951344" cy="456224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EBCA50A-5298-4A7E-A04A-6668F03E1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7289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Graphic 14">
            <a:extLst>
              <a:ext uri="{FF2B5EF4-FFF2-40B4-BE49-F238E27FC236}">
                <a16:creationId xmlns:a16="http://schemas.microsoft.com/office/drawing/2014/main" id="{2929DB54-1BF0-4191-88B1-ADEBA6E9A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7507" y="3425580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BBE06B-52A9-428B-BA9D-8838EE1BF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27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1258D3AD-4C26-2843-BA94-F45F83F63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3022600"/>
            <a:ext cx="4902200" cy="2844800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3D6F8F9E-9592-6A48-A276-0D8CB25E4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400" y="3022600"/>
            <a:ext cx="5130800" cy="28448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1C31D9F-125D-BB4C-B80F-28F082166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Use Google Click to Deploy to deploy EFK logging stack</a:t>
            </a:r>
            <a:endParaRPr lang="en-US" sz="3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9157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5176EC-A9BC-5F48-80B7-96FA815C7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In conclusion, to start with K8s you need to learn about</a:t>
            </a:r>
            <a:endParaRPr lang="en-VN" sz="3200" b="1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8ACFD-EA21-E341-AE1B-4ECE941B0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b="1" dirty="0">
                <a:solidFill>
                  <a:srgbClr val="FF0000"/>
                </a:solidFill>
              </a:rPr>
              <a:t>Docker/CRI-O</a:t>
            </a:r>
            <a:r>
              <a:rPr lang="en-US" sz="2600" b="1" dirty="0"/>
              <a:t> knowledge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>
                <a:solidFill>
                  <a:srgbClr val="FF0000"/>
                </a:solidFill>
              </a:rPr>
              <a:t>Workloads/Pods</a:t>
            </a:r>
            <a:r>
              <a:rPr lang="en-US" sz="2600" b="1" dirty="0"/>
              <a:t> knowledge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>
                <a:solidFill>
                  <a:srgbClr val="FF0000"/>
                </a:solidFill>
              </a:rPr>
              <a:t>Services</a:t>
            </a:r>
            <a:r>
              <a:rPr lang="en-US" sz="2600" b="1" dirty="0"/>
              <a:t> knowledge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>
                <a:solidFill>
                  <a:srgbClr val="FF0000"/>
                </a:solidFill>
              </a:rPr>
              <a:t>Ingress</a:t>
            </a:r>
            <a:r>
              <a:rPr lang="en-US" sz="2600" b="1" dirty="0"/>
              <a:t> and an </a:t>
            </a:r>
            <a:r>
              <a:rPr lang="en-US" sz="2600" b="1" dirty="0">
                <a:solidFill>
                  <a:srgbClr val="FF0000"/>
                </a:solidFill>
              </a:rPr>
              <a:t>Additional controller</a:t>
            </a:r>
            <a:r>
              <a:rPr lang="en-US" sz="2600" b="1" dirty="0"/>
              <a:t> of your choice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Choose a </a:t>
            </a:r>
            <a:r>
              <a:rPr lang="en-US" sz="2600" b="1" dirty="0">
                <a:solidFill>
                  <a:srgbClr val="FF0000"/>
                </a:solidFill>
              </a:rPr>
              <a:t>K8s cloud platform</a:t>
            </a:r>
            <a:r>
              <a:rPr lang="en-US" sz="2600" b="1" dirty="0"/>
              <a:t> to build your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>
                <a:solidFill>
                  <a:srgbClr val="FF0000"/>
                </a:solidFill>
              </a:rPr>
              <a:t>Helm</a:t>
            </a:r>
            <a:r>
              <a:rPr lang="en-US" sz="2600" b="1" dirty="0"/>
              <a:t> / Learn day-by-day</a:t>
            </a:r>
          </a:p>
        </p:txBody>
      </p:sp>
    </p:spTree>
    <p:extLst>
      <p:ext uri="{BB962C8B-B14F-4D97-AF65-F5344CB8AC3E}">
        <p14:creationId xmlns:p14="http://schemas.microsoft.com/office/powerpoint/2010/main" val="1472649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1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, circle&#10;&#10;Description automatically generated">
            <a:extLst>
              <a:ext uri="{FF2B5EF4-FFF2-40B4-BE49-F238E27FC236}">
                <a16:creationId xmlns:a16="http://schemas.microsoft.com/office/drawing/2014/main" id="{451652C3-048B-EA46-8954-7962D040C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l="32296" r="2756" b="7833"/>
          <a:stretch/>
        </p:blipFill>
        <p:spPr>
          <a:xfrm>
            <a:off x="0" y="407910"/>
            <a:ext cx="7637308" cy="6042179"/>
          </a:xfrm>
          <a:prstGeom prst="rect">
            <a:avLst/>
          </a:prstGeom>
        </p:spPr>
      </p:pic>
      <p:sp>
        <p:nvSpPr>
          <p:cNvPr id="90" name="Rectangle 83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00F82-26EA-4344-A5AF-2382AADCDD6F}"/>
              </a:ext>
            </a:extLst>
          </p:cNvPr>
          <p:cNvSpPr txBox="1"/>
          <p:nvPr/>
        </p:nvSpPr>
        <p:spPr>
          <a:xfrm>
            <a:off x="7848600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latin typeface="+mj-lt"/>
                <a:ea typeface="+mj-ea"/>
                <a:cs typeface="+mj-cs"/>
              </a:rPr>
              <a:t>Health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latin typeface="+mj-lt"/>
                <a:ea typeface="+mj-ea"/>
                <a:cs typeface="+mj-cs"/>
              </a:rPr>
              <a:t>Monitoring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latin typeface="+mj-lt"/>
                <a:ea typeface="+mj-ea"/>
                <a:cs typeface="+mj-cs"/>
              </a:rPr>
              <a:t>Scaling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latin typeface="+mj-lt"/>
                <a:ea typeface="+mj-ea"/>
                <a:cs typeface="+mj-cs"/>
              </a:rPr>
              <a:t>Security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latin typeface="+mj-lt"/>
                <a:ea typeface="+mj-ea"/>
                <a:cs typeface="+mj-cs"/>
              </a:rPr>
              <a:t>Discovery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latin typeface="+mj-lt"/>
                <a:ea typeface="+mj-ea"/>
                <a:cs typeface="+mj-cs"/>
              </a:rPr>
              <a:t>Configuration</a:t>
            </a:r>
          </a:p>
        </p:txBody>
      </p:sp>
      <p:sp>
        <p:nvSpPr>
          <p:cNvPr id="91" name="Rectangle 8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654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3E5C-65C3-5E46-B881-EFD653FB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200" dirty="0"/>
              <a:t>Self-healing</a:t>
            </a:r>
          </a:p>
          <a:p>
            <a:r>
              <a:rPr lang="en-US" sz="2200" dirty="0"/>
              <a:t>Storage orchestration</a:t>
            </a:r>
          </a:p>
          <a:p>
            <a:r>
              <a:rPr lang="en-US" sz="2200" dirty="0"/>
              <a:t>Automated rollouts and rollbacks</a:t>
            </a:r>
            <a:endParaRPr lang="en-VN" sz="2200" dirty="0"/>
          </a:p>
          <a:p>
            <a:r>
              <a:rPr lang="en-US" sz="2200" dirty="0"/>
              <a:t>Automatic bin packing</a:t>
            </a:r>
            <a:endParaRPr lang="en-VN" sz="2200" dirty="0"/>
          </a:p>
          <a:p>
            <a:r>
              <a:rPr lang="en-US" sz="2200" dirty="0"/>
              <a:t>Secret and configuration management</a:t>
            </a:r>
          </a:p>
          <a:p>
            <a:r>
              <a:rPr lang="en-US" sz="2200" dirty="0">
                <a:hlinkClick r:id="rId2"/>
              </a:rPr>
              <a:t>Role-based access control(RBAC)</a:t>
            </a:r>
            <a:endParaRPr lang="en-US" sz="2200" dirty="0"/>
          </a:p>
          <a:p>
            <a:r>
              <a:rPr lang="en-US" sz="2200" dirty="0">
                <a:hlinkClick r:id="rId3"/>
              </a:rPr>
              <a:t>The Kubernetes API</a:t>
            </a:r>
            <a:r>
              <a:rPr lang="en-US" sz="2200" dirty="0"/>
              <a:t> &amp; </a:t>
            </a:r>
            <a:r>
              <a:rPr lang="en-US" sz="2200" dirty="0">
                <a:hlinkClick r:id="rId4"/>
              </a:rPr>
              <a:t>Working with Kubernetes Objects</a:t>
            </a:r>
            <a:endParaRPr lang="en-US" sz="2200" dirty="0"/>
          </a:p>
          <a:p>
            <a:r>
              <a:rPr lang="en-US" sz="2200" dirty="0">
                <a:hlinkClick r:id="rId5"/>
              </a:rPr>
              <a:t>Metrics Server(</a:t>
            </a:r>
            <a:r>
              <a:rPr lang="en-US" sz="1600" dirty="0">
                <a:hlinkClick r:id="rId5"/>
              </a:rPr>
              <a:t>collect the parameters about RAM, CPU, Network, etc. Must be installed it on your cluster for auto scaler</a:t>
            </a:r>
            <a:r>
              <a:rPr lang="en-US" sz="2200" dirty="0">
                <a:hlinkClick r:id="rId5"/>
              </a:rPr>
              <a:t>)</a:t>
            </a:r>
            <a:endParaRPr lang="en-US" sz="2200" dirty="0"/>
          </a:p>
          <a:p>
            <a:r>
              <a:rPr lang="en-US" sz="2200" dirty="0">
                <a:hlinkClick r:id="rId6"/>
              </a:rPr>
              <a:t>Custom Resources Definition(CRD)</a:t>
            </a:r>
            <a:endParaRPr lang="en-US" sz="2200" dirty="0"/>
          </a:p>
          <a:p>
            <a:pPr marL="0" indent="0">
              <a:buNone/>
            </a:pPr>
            <a:br>
              <a:rPr lang="en-US" sz="2400" dirty="0"/>
            </a:br>
            <a:r>
              <a:rPr lang="en-US" sz="2400" dirty="0"/>
              <a:t> </a:t>
            </a:r>
            <a:r>
              <a:rPr lang="en-US" sz="1800" i="1" dirty="0"/>
              <a:t>&lt;&lt; </a:t>
            </a:r>
            <a:r>
              <a:rPr lang="en-US" sz="1800" i="1" dirty="0">
                <a:hlinkClick r:id="rId7"/>
              </a:rPr>
              <a:t>Concepts overview</a:t>
            </a:r>
            <a:r>
              <a:rPr lang="en-US" sz="1800" i="1" dirty="0"/>
              <a:t> &gt;&gt;</a:t>
            </a:r>
            <a:endParaRPr lang="en-VN" sz="1800" i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1C31D9F-125D-BB4C-B80F-28F082166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other concepts you should researching</a:t>
            </a:r>
            <a:endParaRPr lang="en-VN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768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F0A5F-FB05-9545-9801-293C25507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r"/>
            <a:r>
              <a:rPr lang="en-US" sz="6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 the end of the presentation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82EF71C-B0C5-F546-A9F4-EEE2963FCF50}"/>
              </a:ext>
            </a:extLst>
          </p:cNvPr>
          <p:cNvSpPr txBox="1">
            <a:spLocks/>
          </p:cNvSpPr>
          <p:nvPr/>
        </p:nvSpPr>
        <p:spPr>
          <a:xfrm>
            <a:off x="7961258" y="4525347"/>
            <a:ext cx="3258675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4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thank you all!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854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F9325-B496-CD4F-8BD1-0CC555F7E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why do we need K8s cluster?</a:t>
            </a:r>
            <a:endParaRPr lang="en-VN" sz="3600" b="1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AA51E-1D9B-6249-9A03-44973864B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32436"/>
            <a:ext cx="7186527" cy="5644528"/>
          </a:xfrm>
        </p:spPr>
        <p:txBody>
          <a:bodyPr anchor="ctr">
            <a:normAutofit/>
          </a:bodyPr>
          <a:lstStyle/>
          <a:p>
            <a:r>
              <a:rPr lang="en-US" i="1" dirty="0"/>
              <a:t>Simplifying applications deployments</a:t>
            </a:r>
          </a:p>
          <a:p>
            <a:r>
              <a:rPr lang="en-US" i="1" dirty="0"/>
              <a:t>Simplifying monitoring, logging and debugging</a:t>
            </a:r>
          </a:p>
          <a:p>
            <a:r>
              <a:rPr lang="en-US" i="1" dirty="0">
                <a:hlinkClick r:id="rId2"/>
              </a:rPr>
              <a:t>Horizontal Pod Autoscaler(HPA)</a:t>
            </a:r>
            <a:r>
              <a:rPr lang="en-US" i="1" dirty="0"/>
              <a:t>(</a:t>
            </a:r>
            <a:r>
              <a:rPr lang="en-US" sz="1800" i="1" dirty="0"/>
              <a:t>automatically increase or decrease the number of Pods, based on metrics server and other parameters</a:t>
            </a:r>
            <a:r>
              <a:rPr lang="en-US" i="1" dirty="0"/>
              <a:t>)</a:t>
            </a:r>
          </a:p>
          <a:p>
            <a:r>
              <a:rPr lang="en-US" i="1" dirty="0">
                <a:hlinkClick r:id="rId3"/>
              </a:rPr>
              <a:t>Vertical Pod Autoscaler(VPA)</a:t>
            </a:r>
            <a:r>
              <a:rPr lang="en-US" i="1" dirty="0"/>
              <a:t>(</a:t>
            </a:r>
            <a:r>
              <a:rPr lang="en-US" sz="1800" i="1" dirty="0"/>
              <a:t>It will kill your Pods and re-create with the resources[like RAM, CPU,…] up-to-date, based on metrics server, usage history, other parameters</a:t>
            </a:r>
            <a:r>
              <a:rPr lang="en-US" i="1" dirty="0"/>
              <a:t>)</a:t>
            </a:r>
          </a:p>
          <a:p>
            <a:r>
              <a:rPr lang="en-US" i="1" dirty="0">
                <a:hlinkClick r:id="rId4"/>
              </a:rPr>
              <a:t>Cluster Autoscaler(CA)</a:t>
            </a:r>
            <a:r>
              <a:rPr lang="en-US" i="1" dirty="0"/>
              <a:t>(</a:t>
            </a:r>
            <a:r>
              <a:rPr lang="en-US" sz="1800" i="1" dirty="0"/>
              <a:t>dynamically add or remove Node to your cluster, based on metrics server and other parameters</a:t>
            </a:r>
            <a:r>
              <a:rPr lang="en-US" i="1" dirty="0"/>
              <a:t>)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VN" sz="1600" i="1" dirty="0"/>
              <a:t>&lt;&lt; </a:t>
            </a:r>
            <a:r>
              <a:rPr lang="en-US" sz="1600" i="1" dirty="0"/>
              <a:t>Right-click the </a:t>
            </a:r>
            <a:r>
              <a:rPr lang="en-US" sz="1600" i="1" dirty="0">
                <a:solidFill>
                  <a:srgbClr val="00B0F0"/>
                </a:solidFill>
              </a:rPr>
              <a:t>hyperlink</a:t>
            </a:r>
            <a:r>
              <a:rPr lang="en-US" sz="1600" i="1" dirty="0"/>
              <a:t> and select </a:t>
            </a:r>
            <a:r>
              <a:rPr lang="en-US" sz="1600" b="1" i="1" dirty="0"/>
              <a:t>Open Hyperlink</a:t>
            </a:r>
            <a:r>
              <a:rPr lang="en-US" sz="1600" i="1" dirty="0"/>
              <a:t> on the shortcut menu. &gt;&gt;</a:t>
            </a:r>
            <a:endParaRPr lang="en-VN" sz="1600" i="1" dirty="0"/>
          </a:p>
        </p:txBody>
      </p:sp>
    </p:spTree>
    <p:extLst>
      <p:ext uri="{BB962C8B-B14F-4D97-AF65-F5344CB8AC3E}">
        <p14:creationId xmlns:p14="http://schemas.microsoft.com/office/powerpoint/2010/main" val="2468439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B627D9-FCAE-6843-805D-23FDD7985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94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1C31D9F-125D-BB4C-B80F-28F082166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focus on </a:t>
            </a:r>
            <a:r>
              <a:rPr lang="en-US" sz="3100" b="1" dirty="0"/>
              <a:t>C</a:t>
            </a:r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ontrol </a:t>
            </a:r>
            <a:r>
              <a:rPr lang="en-US" sz="3100" b="1" dirty="0"/>
              <a:t>P</a:t>
            </a:r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lane, it’s running on </a:t>
            </a:r>
            <a:r>
              <a:rPr lang="en-US" sz="3100" b="1" dirty="0"/>
              <a:t>master, it’s a brain of K8s.</a:t>
            </a:r>
            <a:br>
              <a:rPr lang="en-US" sz="2800" dirty="0"/>
            </a:br>
            <a:br>
              <a:rPr lang="en-US" sz="2800" dirty="0"/>
            </a:br>
            <a:r>
              <a:rPr lang="en-US" sz="2000" i="1" dirty="0"/>
              <a:t>&lt;&lt;&lt; don’t </a:t>
            </a:r>
            <a:r>
              <a:rPr lang="en-US" sz="20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run any application’s PODs on master &gt;&gt;&gt;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383151C-7217-BC44-8888-2ED1470E1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553" y="1877947"/>
            <a:ext cx="10658162" cy="4980052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C7398882-74BC-364B-8F34-F392E8A7E62B}"/>
              </a:ext>
            </a:extLst>
          </p:cNvPr>
          <p:cNvSpPr txBox="1">
            <a:spLocks/>
          </p:cNvSpPr>
          <p:nvPr/>
        </p:nvSpPr>
        <p:spPr>
          <a:xfrm>
            <a:off x="7700529" y="405575"/>
            <a:ext cx="3921630" cy="1181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linkClick r:id="rId4"/>
              </a:rPr>
              <a:t>components overview</a:t>
            </a:r>
            <a:r>
              <a:rPr lang="en-US" sz="2800" dirty="0"/>
              <a:t> &amp;</a:t>
            </a:r>
          </a:p>
          <a:p>
            <a:r>
              <a:rPr lang="en-US" sz="2800" dirty="0">
                <a:hlinkClick r:id="rId5"/>
              </a:rPr>
              <a:t>cluster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80394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1C31D9F-125D-BB4C-B80F-28F082166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/>
              <a:t>we just need to work with the master, and we can use web UI or CLI tool. K8s have a CLI tool, it’s </a:t>
            </a:r>
            <a:r>
              <a:rPr lang="en-US" sz="2800" b="1" dirty="0">
                <a:hlinkClick r:id="rId2"/>
              </a:rPr>
              <a:t>kubectl</a:t>
            </a:r>
            <a:r>
              <a:rPr lang="en-US" sz="2800" b="1" dirty="0"/>
              <a:t>.</a:t>
            </a:r>
            <a:endParaRPr lang="en-US" sz="2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383151C-7217-BC44-8888-2ED1470E1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018222" y="2079818"/>
            <a:ext cx="8155555" cy="4576315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C7398882-74BC-364B-8F34-F392E8A7E62B}"/>
              </a:ext>
            </a:extLst>
          </p:cNvPr>
          <p:cNvSpPr txBox="1">
            <a:spLocks/>
          </p:cNvSpPr>
          <p:nvPr/>
        </p:nvSpPr>
        <p:spPr>
          <a:xfrm>
            <a:off x="7700529" y="405575"/>
            <a:ext cx="3921630" cy="1181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30AF3-A58A-724F-82F6-E36FD569B8A2}"/>
              </a:ext>
            </a:extLst>
          </p:cNvPr>
          <p:cNvSpPr txBox="1"/>
          <p:nvPr/>
        </p:nvSpPr>
        <p:spPr>
          <a:xfrm>
            <a:off x="3560064" y="8778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962615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F40BD-3600-4C4F-9ACF-63904096C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work with k</a:t>
            </a:r>
            <a:r>
              <a:rPr lang="en-VN" b="1" dirty="0"/>
              <a:t>ubectl &amp; define manifest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37B53-9F45-AC47-8222-1FF7B26E2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hlinkClick r:id="rId2"/>
              </a:rPr>
              <a:t>The Standardized Glossary</a:t>
            </a:r>
            <a:r>
              <a:rPr lang="en-US" sz="2400" dirty="0"/>
              <a:t>(</a:t>
            </a:r>
            <a:r>
              <a:rPr lang="en-US" sz="2400" i="1" dirty="0" err="1"/>
              <a:t>thuật</a:t>
            </a:r>
            <a:r>
              <a:rPr lang="en-US" sz="2400" i="1" dirty="0"/>
              <a:t> </a:t>
            </a:r>
            <a:r>
              <a:rPr lang="en-US" sz="2400" i="1" dirty="0" err="1"/>
              <a:t>ngữ</a:t>
            </a:r>
            <a:r>
              <a:rPr lang="en-US" sz="2400" dirty="0"/>
              <a:t>)</a:t>
            </a:r>
            <a:endParaRPr lang="en-US" sz="2400" dirty="0">
              <a:hlinkClick r:id="rId3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hlinkClick r:id="rId4"/>
              </a:rPr>
              <a:t>Overview</a:t>
            </a:r>
            <a:r>
              <a:rPr lang="en-US" sz="2400" dirty="0"/>
              <a:t> &amp; </a:t>
            </a:r>
            <a:r>
              <a:rPr lang="en-US" sz="2400" dirty="0">
                <a:hlinkClick r:id="rId3"/>
              </a:rPr>
              <a:t>the k</a:t>
            </a:r>
            <a:r>
              <a:rPr lang="en-VN" sz="2400" dirty="0">
                <a:hlinkClick r:id="rId3"/>
              </a:rPr>
              <a:t>ubectl </a:t>
            </a:r>
            <a:r>
              <a:rPr lang="en-US" sz="2400" dirty="0">
                <a:hlinkClick r:id="rId3"/>
              </a:rPr>
              <a:t>cheatsheet</a:t>
            </a:r>
            <a:endParaRPr lang="en-US" sz="2400" dirty="0"/>
          </a:p>
          <a:p>
            <a:pPr>
              <a:buFontTx/>
              <a:buChar char="-"/>
            </a:pPr>
            <a:r>
              <a:rPr lang="en-US" sz="2400" i="1" dirty="0"/>
              <a:t>syntax: </a:t>
            </a:r>
            <a:r>
              <a:rPr lang="en-US" sz="2400" i="1" dirty="0" err="1">
                <a:solidFill>
                  <a:srgbClr val="C00000"/>
                </a:solidFill>
              </a:rPr>
              <a:t>kubectl</a:t>
            </a:r>
            <a:r>
              <a:rPr lang="en-US" sz="2400" i="1" dirty="0">
                <a:solidFill>
                  <a:srgbClr val="C00000"/>
                </a:solidFill>
              </a:rPr>
              <a:t> [command] [TYPE] [NAME] [flags]</a:t>
            </a:r>
          </a:p>
          <a:p>
            <a:pPr marL="0" indent="0">
              <a:buNone/>
            </a:pPr>
            <a:r>
              <a:rPr lang="en-US" sz="1800" i="1" dirty="0"/>
              <a:t>  ex: </a:t>
            </a:r>
            <a:r>
              <a:rPr lang="en-US" sz="1800" i="1" dirty="0" err="1">
                <a:solidFill>
                  <a:srgbClr val="FF0000"/>
                </a:solidFill>
              </a:rPr>
              <a:t>kubectl</a:t>
            </a:r>
            <a:r>
              <a:rPr lang="en-US" sz="1800" i="1" dirty="0">
                <a:solidFill>
                  <a:srgbClr val="FF0000"/>
                </a:solidFill>
              </a:rPr>
              <a:t> apply –f </a:t>
            </a:r>
            <a:r>
              <a:rPr lang="en-US" sz="1800" i="1" dirty="0" err="1">
                <a:solidFill>
                  <a:srgbClr val="FF0000"/>
                </a:solidFill>
              </a:rPr>
              <a:t>nginx-deployment.yaml</a:t>
            </a:r>
            <a:r>
              <a:rPr lang="en-US" sz="1800" i="1" dirty="0"/>
              <a:t> =&gt; (</a:t>
            </a:r>
            <a:r>
              <a:rPr lang="en-US" sz="1600" i="1" dirty="0"/>
              <a:t>Apply a configuration change to a resource from a YAML file</a:t>
            </a:r>
            <a:r>
              <a:rPr lang="en-US" sz="1800" i="1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hlinkClick r:id="rId5"/>
              </a:rPr>
              <a:t>Manifest</a:t>
            </a:r>
            <a:r>
              <a:rPr lang="en-US" sz="2400" dirty="0"/>
              <a:t>: </a:t>
            </a:r>
            <a:r>
              <a:rPr lang="en-US" sz="2400" i="1" dirty="0"/>
              <a:t>specification of a Kubernetes API object in JSON or YAML format</a:t>
            </a:r>
          </a:p>
          <a:p>
            <a:pPr marL="0" indent="0">
              <a:buNone/>
            </a:pPr>
            <a:endParaRPr lang="en-VN" sz="2400" i="1" dirty="0"/>
          </a:p>
        </p:txBody>
      </p:sp>
    </p:spTree>
    <p:extLst>
      <p:ext uri="{BB962C8B-B14F-4D97-AF65-F5344CB8AC3E}">
        <p14:creationId xmlns:p14="http://schemas.microsoft.com/office/powerpoint/2010/main" val="2758149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F9325-B496-CD4F-8BD1-0CC555F7E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02" y="1198418"/>
            <a:ext cx="4083433" cy="44611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how can I have K8s cluster?</a:t>
            </a:r>
            <a:endParaRPr lang="en-VN" b="1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AA51E-1D9B-6249-9A03-44973864B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7272" y="532436"/>
            <a:ext cx="7905666" cy="5644528"/>
          </a:xfrm>
        </p:spPr>
        <p:txBody>
          <a:bodyPr anchor="ctr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VN" sz="4400" dirty="0"/>
              <a:t>On local, using </a:t>
            </a:r>
            <a:r>
              <a:rPr lang="en-US" sz="4400" dirty="0">
                <a:hlinkClick r:id="rId2"/>
              </a:rPr>
              <a:t>Minikube</a:t>
            </a:r>
            <a:r>
              <a:rPr lang="en-US" sz="4400" dirty="0"/>
              <a:t>(learning environment)</a:t>
            </a:r>
          </a:p>
          <a:p>
            <a:pPr>
              <a:lnSpc>
                <a:spcPct val="120000"/>
              </a:lnSpc>
            </a:pPr>
            <a:r>
              <a:rPr lang="en-VN" sz="4400" dirty="0"/>
              <a:t>Using public cloud: </a:t>
            </a:r>
            <a:r>
              <a:rPr lang="en-VN" sz="4400" dirty="0">
                <a:hlinkClick r:id="rId3"/>
              </a:rPr>
              <a:t>GKE</a:t>
            </a:r>
            <a:r>
              <a:rPr lang="en-VN" sz="4400"/>
              <a:t>, Amazon </a:t>
            </a:r>
            <a:r>
              <a:rPr lang="en-VN" sz="4400">
                <a:hlinkClick r:id="rId4"/>
              </a:rPr>
              <a:t>EKS</a:t>
            </a:r>
            <a:r>
              <a:rPr lang="en-VN" sz="4400"/>
              <a:t>, Microsoft </a:t>
            </a:r>
            <a:r>
              <a:rPr lang="en-VN" sz="4400" dirty="0">
                <a:hlinkClick r:id="rId5"/>
              </a:rPr>
              <a:t>AKS</a:t>
            </a:r>
            <a:r>
              <a:rPr lang="en-VN" sz="4400" dirty="0"/>
              <a:t>, etc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i="1" dirty="0"/>
              <a:t>Pros</a:t>
            </a:r>
            <a:r>
              <a:rPr lang="en-VN" i="1" dirty="0"/>
              <a:t>: </a:t>
            </a:r>
            <a:r>
              <a:rPr lang="en-US" i="1" dirty="0"/>
              <a:t>they integrated many useful/advanced features in your control plane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VN" i="1" dirty="0"/>
              <a:t>Google’s new product: </a:t>
            </a:r>
            <a:r>
              <a:rPr lang="en-VN" i="1" dirty="0">
                <a:hlinkClick r:id="rId6"/>
              </a:rPr>
              <a:t>Anthos</a:t>
            </a:r>
            <a:r>
              <a:rPr lang="en-VN" i="1" dirty="0"/>
              <a:t> is a product that allows you run/manage GKE(or manage a cluster is not running on GKE) on multi-cloud or on-</a:t>
            </a:r>
            <a:r>
              <a:rPr lang="en-US" i="1" dirty="0"/>
              <a:t>premises</a:t>
            </a:r>
            <a:r>
              <a:rPr lang="en-VN" i="1" dirty="0"/>
              <a:t> and your can </a:t>
            </a:r>
            <a:r>
              <a:rPr lang="en-US" i="1" dirty="0"/>
              <a:t>leverage the power of GKE(deploy containerized apps from Google Cloud Marketplace, serverless with Cloud Run, Security, High available,…).</a:t>
            </a:r>
            <a:endParaRPr lang="en-VN" sz="2000" dirty="0"/>
          </a:p>
          <a:p>
            <a:pPr>
              <a:lnSpc>
                <a:spcPct val="120000"/>
              </a:lnSpc>
            </a:pPr>
            <a:r>
              <a:rPr lang="en-US" sz="4400" dirty="0"/>
              <a:t>Install your cluster production environment by yourself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i="1" dirty="0">
                <a:hlinkClick r:id="rId7"/>
              </a:rPr>
              <a:t>Installing Kubernetes with deployment tools</a:t>
            </a:r>
            <a:endParaRPr lang="en-US" i="1" dirty="0"/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i="1" dirty="0"/>
              <a:t>Using Rancher version 2.x to create your cluster quickly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28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1697</Words>
  <Application>Microsoft Macintosh PowerPoint</Application>
  <PresentationFormat>Widescreen</PresentationFormat>
  <Paragraphs>147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Helvetica Neue Medium</vt:lpstr>
      <vt:lpstr>Wingdings</vt:lpstr>
      <vt:lpstr>Office Theme</vt:lpstr>
      <vt:lpstr>Approach Kubernetes(K8s) on GKE</vt:lpstr>
      <vt:lpstr>1. An introduction to Kubernetes and GKE 2. Kubernetes microservices overview 3. Kubernetes’s concepts we find out 4. Demo 1(using Deployment &amp; Service) 5. An introduction to Helm &amp; Traefik 6. Demo 2(using Helm + Traefik + Deployment + Service)</vt:lpstr>
      <vt:lpstr>PowerPoint Presentation</vt:lpstr>
      <vt:lpstr>why do we need K8s cluster?</vt:lpstr>
      <vt:lpstr>PowerPoint Presentation</vt:lpstr>
      <vt:lpstr>focus on Control Plane, it’s running on master, it’s a brain of K8s.  &lt;&lt;&lt; don’t run any application’s PODs on master &gt;&gt;&gt;</vt:lpstr>
      <vt:lpstr>we just need to work with the master, and we can use web UI or CLI tool. K8s have a CLI tool, it’s kubectl.</vt:lpstr>
      <vt:lpstr>work with kubectl &amp; define manifest file</vt:lpstr>
      <vt:lpstr>how can I have K8s cluster?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K8s‘s concepts we find out</vt:lpstr>
      <vt:lpstr>PowerPoint Presentation</vt:lpstr>
      <vt:lpstr>Workloads/Pods</vt:lpstr>
      <vt:lpstr>PowerPoint Presentation</vt:lpstr>
      <vt:lpstr>Deployments</vt:lpstr>
      <vt:lpstr>Services</vt:lpstr>
      <vt:lpstr>Zero Downtime with Rolling Updates</vt:lpstr>
      <vt:lpstr>Ingress &amp; Ingress Controllers</vt:lpstr>
      <vt:lpstr>PowerPoint Presentation</vt:lpstr>
      <vt:lpstr>PowerPoint Presentation</vt:lpstr>
      <vt:lpstr>Traefik Proxy</vt:lpstr>
      <vt:lpstr>Helm is a package manager for Kubertenes - Helm, by making application deployment easy, standardized and reusable, reduces deployment complexity, etc</vt:lpstr>
      <vt:lpstr>Using Traefik helm chart(link)</vt:lpstr>
      <vt:lpstr>Use Google Click to Deploy to deploy EFK logging stack</vt:lpstr>
      <vt:lpstr>In conclusion, to start with K8s you need to learn about</vt:lpstr>
      <vt:lpstr>other concepts you should researching</vt:lpstr>
      <vt:lpstr>at the end of the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Approach Kubernetes(K8s) on GKE</dc:title>
  <dc:creator>System Admin</dc:creator>
  <cp:lastModifiedBy>System Admin</cp:lastModifiedBy>
  <cp:revision>13</cp:revision>
  <dcterms:created xsi:type="dcterms:W3CDTF">2020-10-04T14:25:14Z</dcterms:created>
  <dcterms:modified xsi:type="dcterms:W3CDTF">2020-10-07T08:10:19Z</dcterms:modified>
</cp:coreProperties>
</file>